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224" autoAdjust="0"/>
    <p:restoredTop sz="94660"/>
  </p:normalViewPr>
  <p:slideViewPr>
    <p:cSldViewPr snapToGrid="0">
      <p:cViewPr varScale="1">
        <p:scale>
          <a:sx n="65" d="100"/>
          <a:sy n="65" d="100"/>
        </p:scale>
        <p:origin x="7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081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9029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1456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05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4903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8840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833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51503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87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181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102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0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728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892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7790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602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4261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10/10/2017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305722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E14BE-79E6-4E7A-8C06-44452B92E5BC}"/>
              </a:ext>
            </a:extLst>
          </p:cNvPr>
          <p:cNvSpPr>
            <a:spLocks noGrp="1"/>
          </p:cNvSpPr>
          <p:nvPr>
            <p:ph type="ctrTitle"/>
          </p:nvPr>
        </p:nvSpPr>
        <p:spPr>
          <a:xfrm>
            <a:off x="684212" y="391886"/>
            <a:ext cx="9008428" cy="1351854"/>
          </a:xfrm>
        </p:spPr>
        <p:txBody>
          <a:bodyPr/>
          <a:lstStyle/>
          <a:p>
            <a:r>
              <a:rPr lang="it-IT" sz="6000" dirty="0">
                <a:solidFill>
                  <a:srgbClr val="FFFF00"/>
                </a:solidFill>
              </a:rPr>
              <a:t>La bellezza dell’amore</a:t>
            </a:r>
          </a:p>
        </p:txBody>
      </p:sp>
      <p:sp>
        <p:nvSpPr>
          <p:cNvPr id="3" name="Sottotitolo 2">
            <a:extLst>
              <a:ext uri="{FF2B5EF4-FFF2-40B4-BE49-F238E27FC236}">
                <a16:creationId xmlns:a16="http://schemas.microsoft.com/office/drawing/2014/main" id="{19B2B0E2-2424-4705-8B37-4EFE7922F653}"/>
              </a:ext>
            </a:extLst>
          </p:cNvPr>
          <p:cNvSpPr>
            <a:spLocks noGrp="1"/>
          </p:cNvSpPr>
          <p:nvPr>
            <p:ph type="subTitle" idx="1"/>
          </p:nvPr>
        </p:nvSpPr>
        <p:spPr>
          <a:xfrm>
            <a:off x="7550331" y="5195084"/>
            <a:ext cx="4101738" cy="898254"/>
          </a:xfrm>
        </p:spPr>
        <p:txBody>
          <a:bodyPr/>
          <a:lstStyle/>
          <a:p>
            <a:pPr algn="ctr"/>
            <a:r>
              <a:rPr lang="it-IT" dirty="0">
                <a:solidFill>
                  <a:srgbClr val="FFFF00"/>
                </a:solidFill>
                <a:latin typeface="Eras Demi ITC" panose="020B0805030504020804" pitchFamily="34" charset="0"/>
              </a:rPr>
              <a:t>PERCORSO SULL’AFFETTIVITA’ PER RAGAZZI</a:t>
            </a:r>
          </a:p>
        </p:txBody>
      </p:sp>
      <p:pic>
        <p:nvPicPr>
          <p:cNvPr id="5" name="Immagine 4">
            <a:extLst>
              <a:ext uri="{FF2B5EF4-FFF2-40B4-BE49-F238E27FC236}">
                <a16:creationId xmlns:a16="http://schemas.microsoft.com/office/drawing/2014/main" id="{B06CD8D4-673C-4C2A-8259-BDE3494AA436}"/>
              </a:ext>
            </a:extLst>
          </p:cNvPr>
          <p:cNvPicPr>
            <a:picLocks noChangeAspect="1"/>
          </p:cNvPicPr>
          <p:nvPr/>
        </p:nvPicPr>
        <p:blipFill>
          <a:blip r:embed="rId2"/>
          <a:stretch>
            <a:fillRect/>
          </a:stretch>
        </p:blipFill>
        <p:spPr>
          <a:xfrm>
            <a:off x="1446931" y="2128585"/>
            <a:ext cx="5865961" cy="3515626"/>
          </a:xfrm>
          <a:prstGeom prst="rect">
            <a:avLst/>
          </a:prstGeom>
        </p:spPr>
      </p:pic>
    </p:spTree>
    <p:extLst>
      <p:ext uri="{BB962C8B-B14F-4D97-AF65-F5344CB8AC3E}">
        <p14:creationId xmlns:p14="http://schemas.microsoft.com/office/powerpoint/2010/main" val="14894447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722FF-493D-4550-9910-B396AECD782B}"/>
              </a:ext>
            </a:extLst>
          </p:cNvPr>
          <p:cNvSpPr>
            <a:spLocks noGrp="1"/>
          </p:cNvSpPr>
          <p:nvPr>
            <p:ph type="title"/>
          </p:nvPr>
        </p:nvSpPr>
        <p:spPr>
          <a:xfrm>
            <a:off x="741315" y="723900"/>
            <a:ext cx="5515895" cy="1447800"/>
          </a:xfrm>
        </p:spPr>
        <p:txBody>
          <a:bodyPr/>
          <a:lstStyle/>
          <a:p>
            <a:r>
              <a:rPr lang="it-IT" sz="2800" b="1" dirty="0">
                <a:solidFill>
                  <a:srgbClr val="FFFF00"/>
                </a:solidFill>
                <a:ea typeface="Calibri" panose="020F0502020204030204" pitchFamily="34" charset="0"/>
                <a:cs typeface="Times New Roman" panose="02020603050405020304" pitchFamily="18" charset="0"/>
              </a:rPr>
              <a:t>LE PAROLE DELL’AMORE </a:t>
            </a:r>
            <a:r>
              <a:rPr lang="it-IT" sz="2800" b="1"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STORGE’, </a:t>
            </a:r>
            <a:br>
              <a:rPr lang="it-IT" sz="2800" b="1"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br>
            <a:r>
              <a:rPr lang="it-IT" sz="3200"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EROS E PHILIA</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8FBCEAC9-C0C5-4D8E-9DA4-0D4E95A3FC9A}"/>
              </a:ext>
            </a:extLst>
          </p:cNvPr>
          <p:cNvSpPr>
            <a:spLocks noGrp="1"/>
          </p:cNvSpPr>
          <p:nvPr>
            <p:ph idx="1"/>
          </p:nvPr>
        </p:nvSpPr>
        <p:spPr>
          <a:xfrm>
            <a:off x="4784615" y="723900"/>
            <a:ext cx="7180961" cy="6134100"/>
          </a:xfrm>
        </p:spPr>
        <p:txBody>
          <a:bodyPr>
            <a:normAutofit/>
          </a:bodyPr>
          <a:lstStyle/>
          <a:p>
            <a:r>
              <a:rPr lang="it-IT" dirty="0">
                <a:latin typeface="Comic Sans MS" panose="030F0702030302020204" pitchFamily="66" charset="0"/>
                <a:ea typeface="Calibri" panose="020F0502020204030204" pitchFamily="34" charset="0"/>
                <a:cs typeface="Times New Roman" panose="02020603050405020304" pitchFamily="18" charset="0"/>
              </a:rPr>
              <a:t>Nella lingua greca si usavano diverse parole per esprimere i tipi dell’ amore.</a:t>
            </a:r>
          </a:p>
          <a:p>
            <a:r>
              <a:rPr lang="it-IT"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STORGE’: </a:t>
            </a:r>
            <a:r>
              <a:rPr lang="it-IT" dirty="0">
                <a:latin typeface="Comic Sans MS" panose="030F0702030302020204" pitchFamily="66" charset="0"/>
                <a:ea typeface="Calibri" panose="020F0502020204030204" pitchFamily="34" charset="0"/>
                <a:cs typeface="Times New Roman" panose="02020603050405020304" pitchFamily="18" charset="0"/>
              </a:rPr>
              <a:t>è l’affetto umano, naturale, per esempio, l’amore per il proprio paese, per la Nutella, e così via.</a:t>
            </a:r>
          </a:p>
          <a:p>
            <a:r>
              <a:rPr lang="it-IT"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EROS</a:t>
            </a:r>
            <a:r>
              <a:rPr lang="it-IT" dirty="0">
                <a:latin typeface="Comic Sans MS" panose="030F0702030302020204" pitchFamily="66" charset="0"/>
                <a:ea typeface="Calibri" panose="020F0502020204030204" pitchFamily="34" charset="0"/>
                <a:cs typeface="Times New Roman" panose="02020603050405020304" pitchFamily="18" charset="0"/>
              </a:rPr>
              <a:t>: è la passione per un’attrattiva inevitabile, ineliminabile. E’ la forza propulsiva dell’amore, che spinge all’incontro con l’altro.</a:t>
            </a:r>
          </a:p>
          <a:p>
            <a:r>
              <a:rPr lang="it-IT"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PHILIA</a:t>
            </a:r>
            <a:r>
              <a:rPr lang="it-IT" dirty="0">
                <a:latin typeface="Comic Sans MS" panose="030F0702030302020204" pitchFamily="66" charset="0"/>
                <a:ea typeface="Calibri" panose="020F0502020204030204" pitchFamily="34" charset="0"/>
                <a:cs typeface="Times New Roman" panose="02020603050405020304" pitchFamily="18" charset="0"/>
              </a:rPr>
              <a:t>: è il legame alla pari, l’amicizia. Due persone sono inscindibilmente legate. E’ un’amicizia di preferenza, cioè è una scelta ben precisa fra tante possibilità. Moltissime volte si scambia invece l’amicizia con il branco e lo star bene insieme, con lo stare in mezzo a tanta gente. L’amicizia è bella se il rapporto è intenso, cioè vero. L’amico non è colui che dà la vita per l’amico, ma colui che dà la vita all’amico.</a:t>
            </a:r>
          </a:p>
          <a:p>
            <a:endParaRPr lang="it-IT" dirty="0"/>
          </a:p>
        </p:txBody>
      </p:sp>
      <p:pic>
        <p:nvPicPr>
          <p:cNvPr id="6" name="Immagine 5">
            <a:extLst>
              <a:ext uri="{FF2B5EF4-FFF2-40B4-BE49-F238E27FC236}">
                <a16:creationId xmlns:a16="http://schemas.microsoft.com/office/drawing/2014/main" id="{FD5F5EE7-D2BC-475D-8672-F166A7719CCA}"/>
              </a:ext>
            </a:extLst>
          </p:cNvPr>
          <p:cNvPicPr>
            <a:picLocks noChangeAspect="1"/>
          </p:cNvPicPr>
          <p:nvPr/>
        </p:nvPicPr>
        <p:blipFill>
          <a:blip r:embed="rId2"/>
          <a:stretch>
            <a:fillRect/>
          </a:stretch>
        </p:blipFill>
        <p:spPr>
          <a:xfrm>
            <a:off x="741315" y="1938745"/>
            <a:ext cx="3529362" cy="4428309"/>
          </a:xfrm>
          <a:prstGeom prst="rect">
            <a:avLst/>
          </a:prstGeom>
        </p:spPr>
      </p:pic>
    </p:spTree>
    <p:extLst>
      <p:ext uri="{BB962C8B-B14F-4D97-AF65-F5344CB8AC3E}">
        <p14:creationId xmlns:p14="http://schemas.microsoft.com/office/powerpoint/2010/main" val="2585521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1DF17-9362-4474-9CB6-5E5EEE5348AE}"/>
              </a:ext>
            </a:extLst>
          </p:cNvPr>
          <p:cNvSpPr>
            <a:spLocks noGrp="1"/>
          </p:cNvSpPr>
          <p:nvPr>
            <p:ph type="title"/>
          </p:nvPr>
        </p:nvSpPr>
        <p:spPr>
          <a:xfrm>
            <a:off x="5230565" y="23948"/>
            <a:ext cx="5141343" cy="1447800"/>
          </a:xfrm>
        </p:spPr>
        <p:txBody>
          <a:bodyPr/>
          <a:lstStyle/>
          <a:p>
            <a:r>
              <a:rPr lang="it-IT" sz="4800" b="1" dirty="0">
                <a:solidFill>
                  <a:schemeClr val="tx1"/>
                </a:solidFill>
                <a:ea typeface="Calibri" panose="020F0502020204030204" pitchFamily="34" charset="0"/>
                <a:cs typeface="Times New Roman" panose="02020603050405020304" pitchFamily="18" charset="0"/>
              </a:rPr>
              <a:t>AGAPE </a:t>
            </a:r>
            <a:r>
              <a:rPr lang="it-IT" sz="3600" b="1" dirty="0">
                <a:solidFill>
                  <a:srgbClr val="FFFF00"/>
                </a:solidFill>
                <a:ea typeface="Calibri" panose="020F0502020204030204" pitchFamily="34" charset="0"/>
                <a:cs typeface="Times New Roman" panose="02020603050405020304" pitchFamily="18" charset="0"/>
              </a:rPr>
              <a:t>E</a:t>
            </a:r>
            <a:r>
              <a:rPr lang="it-IT" sz="4800" b="1" dirty="0">
                <a:solidFill>
                  <a:schemeClr val="tx1"/>
                </a:solidFill>
                <a:ea typeface="Calibri" panose="020F0502020204030204" pitchFamily="34" charset="0"/>
                <a:cs typeface="Times New Roman" panose="02020603050405020304" pitchFamily="18" charset="0"/>
              </a:rPr>
              <a:t> CHARIS</a:t>
            </a:r>
            <a:endParaRPr lang="it-IT" sz="4800" dirty="0">
              <a:solidFill>
                <a:schemeClr val="tx1"/>
              </a:solidFill>
            </a:endParaRPr>
          </a:p>
        </p:txBody>
      </p:sp>
      <p:sp>
        <p:nvSpPr>
          <p:cNvPr id="3" name="Segnaposto contenuto 2">
            <a:extLst>
              <a:ext uri="{FF2B5EF4-FFF2-40B4-BE49-F238E27FC236}">
                <a16:creationId xmlns:a16="http://schemas.microsoft.com/office/drawing/2014/main" id="{745A97BE-9B9B-4820-9398-3EDC93F172A0}"/>
              </a:ext>
            </a:extLst>
          </p:cNvPr>
          <p:cNvSpPr>
            <a:spLocks noGrp="1"/>
          </p:cNvSpPr>
          <p:nvPr>
            <p:ph idx="1"/>
          </p:nvPr>
        </p:nvSpPr>
        <p:spPr>
          <a:xfrm>
            <a:off x="5230565" y="1669867"/>
            <a:ext cx="6632321" cy="4953001"/>
          </a:xfrm>
        </p:spPr>
        <p:txBody>
          <a:bodyPr/>
          <a:lstStyle/>
          <a:p>
            <a:r>
              <a:rPr lang="it-IT" sz="2400" b="1" dirty="0">
                <a:latin typeface="Calibri" panose="020F0502020204030204" pitchFamily="34" charset="0"/>
                <a:ea typeface="Calibri" panose="020F0502020204030204" pitchFamily="34" charset="0"/>
                <a:cs typeface="Times New Roman" panose="02020603050405020304" pitchFamily="18" charset="0"/>
              </a:rPr>
              <a:t>AGAPE</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voglio per te ciò che voglio per me. Ma io cosa voglio davvero dalla vita? Non voglio sopravvivere, non voglio essere preso in giro da nessuno nella vita. L’agape è volere il trionfo dell’altro, la pienezza dell’amore.</a:t>
            </a:r>
          </a:p>
          <a:p>
            <a:r>
              <a:rPr lang="it-IT" sz="2400" b="1" dirty="0">
                <a:ea typeface="Calibri" panose="020F0502020204030204" pitchFamily="34" charset="0"/>
                <a:cs typeface="Times New Roman" panose="02020603050405020304" pitchFamily="18" charset="0"/>
              </a:rPr>
              <a:t>CHARIS</a:t>
            </a:r>
            <a:r>
              <a:rPr lang="it-IT"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r>
              <a:rPr lang="it-IT"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è l’amore disinteressato e pieno, che non chiede nulla in cambio, come la sorgente che offre l’acqua al ruscello ma non riceve nulla in cambio. E’ l’esperienza dell’amore pieno di Dio, del sentirsi completamente amati da Lui</a:t>
            </a:r>
            <a:r>
              <a:rPr lang="it-IT" sz="2400" dirty="0">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5" name="Immagine 4">
            <a:extLst>
              <a:ext uri="{FF2B5EF4-FFF2-40B4-BE49-F238E27FC236}">
                <a16:creationId xmlns:a16="http://schemas.microsoft.com/office/drawing/2014/main" id="{173CE552-D3BC-4AEA-9377-86A3C60D8F44}"/>
              </a:ext>
            </a:extLst>
          </p:cNvPr>
          <p:cNvPicPr>
            <a:picLocks noChangeAspect="1"/>
          </p:cNvPicPr>
          <p:nvPr/>
        </p:nvPicPr>
        <p:blipFill>
          <a:blip r:embed="rId2"/>
          <a:stretch>
            <a:fillRect/>
          </a:stretch>
        </p:blipFill>
        <p:spPr>
          <a:xfrm>
            <a:off x="0" y="0"/>
            <a:ext cx="4595813" cy="6858000"/>
          </a:xfrm>
          <a:prstGeom prst="rect">
            <a:avLst/>
          </a:prstGeom>
        </p:spPr>
      </p:pic>
    </p:spTree>
    <p:extLst>
      <p:ext uri="{BB962C8B-B14F-4D97-AF65-F5344CB8AC3E}">
        <p14:creationId xmlns:p14="http://schemas.microsoft.com/office/powerpoint/2010/main" val="34853488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40C1F8-9CA7-45F0-A526-2C2E79FC4969}"/>
              </a:ext>
            </a:extLst>
          </p:cNvPr>
          <p:cNvSpPr>
            <a:spLocks noGrp="1"/>
          </p:cNvSpPr>
          <p:nvPr>
            <p:ph type="title"/>
          </p:nvPr>
        </p:nvSpPr>
        <p:spPr>
          <a:xfrm>
            <a:off x="646111" y="452718"/>
            <a:ext cx="9404723" cy="1452282"/>
          </a:xfrm>
        </p:spPr>
        <p:txBody>
          <a:bodyPr/>
          <a:lstStyle/>
          <a:p>
            <a:r>
              <a:rPr lang="it-IT" b="1" dirty="0">
                <a:solidFill>
                  <a:srgbClr val="FFFF00"/>
                </a:solidFill>
                <a:ea typeface="Calibri" panose="020F0502020204030204" pitchFamily="34" charset="0"/>
                <a:cs typeface="Times New Roman" panose="02020603050405020304" pitchFamily="18" charset="0"/>
              </a:rPr>
              <a:t>NON MI SONO FATTO DA SOLO</a:t>
            </a:r>
            <a:br>
              <a:rPr lang="it-IT" dirty="0">
                <a:solidFill>
                  <a:srgbClr val="FFFF00"/>
                </a:solidFill>
                <a:ea typeface="Calibri" panose="020F0502020204030204" pitchFamily="34" charset="0"/>
                <a:cs typeface="Times New Roman" panose="02020603050405020304" pitchFamily="18" charset="0"/>
              </a:rPr>
            </a:br>
            <a:r>
              <a:rPr lang="it-IT" sz="2000" dirty="0">
                <a:latin typeface="+mn-lt"/>
                <a:ea typeface="Calibri" panose="020F0502020204030204" pitchFamily="34" charset="0"/>
                <a:cs typeface="Times New Roman" panose="02020603050405020304" pitchFamily="18" charset="0"/>
              </a:rPr>
              <a:t>La filosofia presocratica ha impostato il pensiero occidentale fondandolo su due categorie importantissime.</a:t>
            </a:r>
            <a:br>
              <a:rPr lang="it-IT" sz="2000" dirty="0">
                <a:latin typeface="+mn-lt"/>
                <a:ea typeface="Calibri" panose="020F0502020204030204" pitchFamily="34" charset="0"/>
                <a:cs typeface="Times New Roman" panose="02020603050405020304" pitchFamily="18" charset="0"/>
              </a:rPr>
            </a:br>
            <a:endParaRPr lang="it-IT" sz="2000" dirty="0">
              <a:solidFill>
                <a:srgbClr val="FFFF00"/>
              </a:solidFill>
              <a:latin typeface="+mn-lt"/>
            </a:endParaRPr>
          </a:p>
        </p:txBody>
      </p:sp>
      <p:sp>
        <p:nvSpPr>
          <p:cNvPr id="4" name="Segnaposto contenuto 3">
            <a:extLst>
              <a:ext uri="{FF2B5EF4-FFF2-40B4-BE49-F238E27FC236}">
                <a16:creationId xmlns:a16="http://schemas.microsoft.com/office/drawing/2014/main" id="{AE8FBADC-DBAD-491E-9C37-F42C891131C0}"/>
              </a:ext>
            </a:extLst>
          </p:cNvPr>
          <p:cNvSpPr>
            <a:spLocks noGrp="1"/>
          </p:cNvSpPr>
          <p:nvPr>
            <p:ph sz="half" idx="2"/>
          </p:nvPr>
        </p:nvSpPr>
        <p:spPr>
          <a:xfrm>
            <a:off x="261258" y="1905000"/>
            <a:ext cx="11469188" cy="4953000"/>
          </a:xfrm>
        </p:spPr>
        <p:txBody>
          <a:bodyPr numCol="2">
            <a:normAutofit/>
          </a:bodyPr>
          <a:lstStyle/>
          <a:p>
            <a:r>
              <a:rPr lang="it-IT" sz="1900" b="1" dirty="0">
                <a:solidFill>
                  <a:srgbClr val="FFFF00"/>
                </a:solidFill>
                <a:latin typeface="+mn-lt"/>
                <a:ea typeface="Calibri" panose="020F0502020204030204" pitchFamily="34" charset="0"/>
                <a:cs typeface="Times New Roman" panose="02020603050405020304" pitchFamily="18" charset="0"/>
              </a:rPr>
              <a:t>ARCHE’: </a:t>
            </a:r>
            <a:r>
              <a:rPr lang="it-IT" sz="1900" dirty="0">
                <a:latin typeface="+mn-lt"/>
                <a:ea typeface="Calibri" panose="020F0502020204030204" pitchFamily="34" charset="0"/>
                <a:cs typeface="Times New Roman" panose="02020603050405020304" pitchFamily="18" charset="0"/>
              </a:rPr>
              <a:t>io non mi sono fatto da solo; c’è qualcosa che mi precede, c’è Qualcuno prima di me. E’ il concetto di Trascendenza: una superiorità che riguarda la mia storia, perché sono stato fatto da un Altro. La prima educazione all’amore è l’apertura alla Trascendenza, al Tu-che-mi-fa.</a:t>
            </a:r>
          </a:p>
          <a:p>
            <a:r>
              <a:rPr lang="it-IT" sz="1900" dirty="0">
                <a:solidFill>
                  <a:srgbClr val="FFFF00"/>
                </a:solidFill>
                <a:latin typeface="+mn-lt"/>
                <a:ea typeface="Calibri" panose="020F0502020204030204" pitchFamily="34" charset="0"/>
                <a:cs typeface="Times New Roman" panose="02020603050405020304" pitchFamily="18" charset="0"/>
              </a:rPr>
              <a:t> La Trascendenza è la realtà da cui dipendo, è “ciò che non è io”. E’ una questione di ragione, non di fede. Se uno non accetta questo, si lascia andare al culto di sé, al narcisismo: alla prima prova della vita scoppia come un pallone gonfiato. Non stare con quelli che ti lodano, non dicono la verità; ma non stare neanche con quelli che ti disprezzano: non sanno quanto Dio ti ama.</a:t>
            </a:r>
          </a:p>
          <a:p>
            <a:r>
              <a:rPr lang="it-IT" sz="1900" dirty="0">
                <a:solidFill>
                  <a:srgbClr val="FFFF00"/>
                </a:solidFill>
                <a:latin typeface="+mn-lt"/>
                <a:ea typeface="Calibri" panose="020F0502020204030204" pitchFamily="34" charset="0"/>
                <a:cs typeface="Times New Roman" panose="02020603050405020304" pitchFamily="18" charset="0"/>
              </a:rPr>
              <a:t> </a:t>
            </a:r>
            <a:r>
              <a:rPr lang="it-IT" sz="1900" dirty="0">
                <a:latin typeface="+mn-lt"/>
                <a:ea typeface="Calibri" panose="020F0502020204030204" pitchFamily="34" charset="0"/>
                <a:cs typeface="Times New Roman" panose="02020603050405020304" pitchFamily="18" charset="0"/>
              </a:rPr>
              <a:t>Solo con amici veri impari a stare con te stesso, impari a stare davanti al tuo io e davanti all’Essere. L’amore non è affermazione di sé, bensì affermazione dell’altro.</a:t>
            </a:r>
          </a:p>
        </p:txBody>
      </p:sp>
      <p:pic>
        <p:nvPicPr>
          <p:cNvPr id="11" name="Immagine 10">
            <a:extLst>
              <a:ext uri="{FF2B5EF4-FFF2-40B4-BE49-F238E27FC236}">
                <a16:creationId xmlns:a16="http://schemas.microsoft.com/office/drawing/2014/main" id="{BAC47AAD-16C3-46BB-9F99-4ED9D6D3145C}"/>
              </a:ext>
            </a:extLst>
          </p:cNvPr>
          <p:cNvPicPr>
            <a:picLocks noChangeAspect="1"/>
          </p:cNvPicPr>
          <p:nvPr/>
        </p:nvPicPr>
        <p:blipFill>
          <a:blip r:embed="rId2"/>
          <a:stretch>
            <a:fillRect/>
          </a:stretch>
        </p:blipFill>
        <p:spPr>
          <a:xfrm>
            <a:off x="6269526" y="3605349"/>
            <a:ext cx="5278040" cy="2973296"/>
          </a:xfrm>
          <a:prstGeom prst="rect">
            <a:avLst/>
          </a:prstGeom>
        </p:spPr>
      </p:pic>
    </p:spTree>
    <p:extLst>
      <p:ext uri="{BB962C8B-B14F-4D97-AF65-F5344CB8AC3E}">
        <p14:creationId xmlns:p14="http://schemas.microsoft.com/office/powerpoint/2010/main" val="23655408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D420A3-CE82-46B7-B6D2-5C20FE0AC405}"/>
              </a:ext>
            </a:extLst>
          </p:cNvPr>
          <p:cNvSpPr>
            <a:spLocks noGrp="1"/>
          </p:cNvSpPr>
          <p:nvPr>
            <p:ph type="title"/>
          </p:nvPr>
        </p:nvSpPr>
        <p:spPr>
          <a:xfrm>
            <a:off x="470263" y="227511"/>
            <a:ext cx="7759338" cy="1447800"/>
          </a:xfrm>
        </p:spPr>
        <p:txBody>
          <a:bodyPr/>
          <a:lstStyle/>
          <a:p>
            <a:r>
              <a:rPr lang="it-IT" sz="3200" b="1" dirty="0">
                <a:solidFill>
                  <a:srgbClr val="FFFF00"/>
                </a:solidFill>
                <a:ea typeface="Calibri" panose="020F0502020204030204" pitchFamily="34" charset="0"/>
                <a:cs typeface="Times New Roman" panose="02020603050405020304" pitchFamily="18" charset="0"/>
              </a:rPr>
              <a:t>“</a:t>
            </a:r>
            <a:r>
              <a:rPr lang="it-IT" sz="3200" b="1" i="1" dirty="0">
                <a:solidFill>
                  <a:srgbClr val="FFFF00"/>
                </a:solidFill>
                <a:ea typeface="Calibri" panose="020F0502020204030204" pitchFamily="34" charset="0"/>
                <a:cs typeface="Times New Roman" panose="02020603050405020304" pitchFamily="18" charset="0"/>
              </a:rPr>
              <a:t>L’amore è volere il trionfo dell’altro</a:t>
            </a:r>
            <a:r>
              <a:rPr lang="it-IT" sz="3200" b="1" dirty="0">
                <a:solidFill>
                  <a:srgbClr val="FFFF00"/>
                </a:solidFill>
                <a:ea typeface="Calibri" panose="020F0502020204030204" pitchFamily="34" charset="0"/>
                <a:cs typeface="Times New Roman" panose="02020603050405020304" pitchFamily="18" charset="0"/>
              </a:rPr>
              <a:t>”</a:t>
            </a:r>
            <a:br>
              <a:rPr lang="it-IT" b="1" dirty="0">
                <a:solidFill>
                  <a:srgbClr val="FFFF00"/>
                </a:solidFill>
                <a:ea typeface="Calibri" panose="020F0502020204030204" pitchFamily="34" charset="0"/>
                <a:cs typeface="Times New Roman" panose="02020603050405020304" pitchFamily="18" charset="0"/>
              </a:rPr>
            </a:br>
            <a:r>
              <a:rPr lang="it-IT" b="1" dirty="0">
                <a:solidFill>
                  <a:srgbClr val="FFFF00"/>
                </a:solidFill>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(Eric Fromm)</a:t>
            </a:r>
            <a:endParaRPr lang="it-IT" dirty="0"/>
          </a:p>
        </p:txBody>
      </p:sp>
      <p:sp>
        <p:nvSpPr>
          <p:cNvPr id="4" name="Segnaposto testo 3">
            <a:extLst>
              <a:ext uri="{FF2B5EF4-FFF2-40B4-BE49-F238E27FC236}">
                <a16:creationId xmlns:a16="http://schemas.microsoft.com/office/drawing/2014/main" id="{F5AD0DEC-A4AA-46F7-9EFE-E5DD54F8D7E0}"/>
              </a:ext>
            </a:extLst>
          </p:cNvPr>
          <p:cNvSpPr>
            <a:spLocks noGrp="1"/>
          </p:cNvSpPr>
          <p:nvPr>
            <p:ph type="body" sz="half" idx="2"/>
          </p:nvPr>
        </p:nvSpPr>
        <p:spPr>
          <a:xfrm>
            <a:off x="470264" y="1933304"/>
            <a:ext cx="6635930" cy="4624250"/>
          </a:xfrm>
        </p:spPr>
        <p:txBody>
          <a:bodyPr>
            <a:normAutofit fontScale="92500" lnSpcReduction="10000"/>
          </a:bodyPr>
          <a:lstStyle/>
          <a:p>
            <a:r>
              <a:rPr lang="it-IT" sz="2400" dirty="0">
                <a:latin typeface="+mn-lt"/>
                <a:ea typeface="Calibri" panose="020F0502020204030204" pitchFamily="34" charset="0"/>
                <a:cs typeface="Times New Roman" panose="02020603050405020304" pitchFamily="18" charset="0"/>
              </a:rPr>
              <a:t>Ma come fai a volere il trionfo dell’altro se all’altro offri solo le cose che fai o che possiedi? </a:t>
            </a:r>
          </a:p>
          <a:p>
            <a:r>
              <a:rPr lang="it-IT" sz="2400" dirty="0">
                <a:solidFill>
                  <a:srgbClr val="FFFF00"/>
                </a:solidFill>
                <a:latin typeface="+mn-lt"/>
                <a:ea typeface="Calibri" panose="020F0502020204030204" pitchFamily="34" charset="0"/>
                <a:cs typeface="Times New Roman" panose="02020603050405020304" pitchFamily="18" charset="0"/>
              </a:rPr>
              <a:t>Essere aperti alla Trascendenza significa amare l’altro con uno sguardo penetrante, perché c’è l’Altro presente. Senza questa apertura si è destinati ad una superficialità di sé che porta ad una stanchezza triste: tutto diventa pesante, dallo studio, allo stare con gli altri, fino alla preghiera e al servizio. </a:t>
            </a:r>
          </a:p>
          <a:p>
            <a:r>
              <a:rPr lang="it-IT" sz="2400" dirty="0">
                <a:latin typeface="+mn-lt"/>
                <a:ea typeface="Calibri" panose="020F0502020204030204" pitchFamily="34" charset="0"/>
                <a:cs typeface="Times New Roman" panose="02020603050405020304" pitchFamily="18" charset="0"/>
              </a:rPr>
              <a:t>Se uno non si conosce, anche le piccole cose da niente lo appesantiscono. Nell’interesse per il proprio io, sta invece il primo passo di un cammino veramente umano. </a:t>
            </a:r>
          </a:p>
          <a:p>
            <a:endParaRPr lang="it-IT" dirty="0"/>
          </a:p>
        </p:txBody>
      </p:sp>
      <p:pic>
        <p:nvPicPr>
          <p:cNvPr id="9" name="Immagine 8">
            <a:extLst>
              <a:ext uri="{FF2B5EF4-FFF2-40B4-BE49-F238E27FC236}">
                <a16:creationId xmlns:a16="http://schemas.microsoft.com/office/drawing/2014/main" id="{832948D9-8FDB-4778-9E52-B3D338F64462}"/>
              </a:ext>
            </a:extLst>
          </p:cNvPr>
          <p:cNvPicPr>
            <a:picLocks noChangeAspect="1"/>
          </p:cNvPicPr>
          <p:nvPr/>
        </p:nvPicPr>
        <p:blipFill>
          <a:blip r:embed="rId2"/>
          <a:stretch>
            <a:fillRect/>
          </a:stretch>
        </p:blipFill>
        <p:spPr>
          <a:xfrm>
            <a:off x="7654834" y="1498310"/>
            <a:ext cx="4151742" cy="5059244"/>
          </a:xfrm>
          <a:prstGeom prst="rect">
            <a:avLst/>
          </a:prstGeom>
        </p:spPr>
      </p:pic>
    </p:spTree>
    <p:extLst>
      <p:ext uri="{BB962C8B-B14F-4D97-AF65-F5344CB8AC3E}">
        <p14:creationId xmlns:p14="http://schemas.microsoft.com/office/powerpoint/2010/main" val="2160837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9B52E4-1FEC-4988-A746-0FD91A66D47A}"/>
              </a:ext>
            </a:extLst>
          </p:cNvPr>
          <p:cNvSpPr>
            <a:spLocks noGrp="1"/>
          </p:cNvSpPr>
          <p:nvPr>
            <p:ph type="title"/>
          </p:nvPr>
        </p:nvSpPr>
        <p:spPr>
          <a:xfrm>
            <a:off x="5747657" y="0"/>
            <a:ext cx="5525380" cy="1447800"/>
          </a:xfrm>
        </p:spPr>
        <p:txBody>
          <a:bodyPr/>
          <a:lstStyle/>
          <a:p>
            <a:r>
              <a:rPr lang="it-IT" sz="2800" b="1" dirty="0">
                <a:solidFill>
                  <a:srgbClr val="FFFF00"/>
                </a:solidFill>
                <a:ea typeface="Calibri" panose="020F0502020204030204" pitchFamily="34" charset="0"/>
                <a:cs typeface="Times New Roman" panose="02020603050405020304" pitchFamily="18" charset="0"/>
              </a:rPr>
              <a:t>IO SONO “ TU CHE MI FAI “</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4C2AE71-F267-45E6-A0BA-3CABF15732B5}"/>
              </a:ext>
            </a:extLst>
          </p:cNvPr>
          <p:cNvSpPr>
            <a:spLocks noGrp="1"/>
          </p:cNvSpPr>
          <p:nvPr>
            <p:ph idx="1"/>
          </p:nvPr>
        </p:nvSpPr>
        <p:spPr>
          <a:xfrm>
            <a:off x="317119" y="391886"/>
            <a:ext cx="5247658" cy="6466114"/>
          </a:xfrm>
        </p:spPr>
        <p:txBody>
          <a:bodyPr>
            <a:normAutofit/>
          </a:bodyPr>
          <a:lstStyle/>
          <a:p>
            <a:r>
              <a:rPr lang="it-IT" dirty="0">
                <a:latin typeface="+mn-lt"/>
                <a:ea typeface="Calibri" panose="020F0502020204030204" pitchFamily="34" charset="0"/>
                <a:cs typeface="Times New Roman" panose="02020603050405020304" pitchFamily="18" charset="0"/>
              </a:rPr>
              <a:t>ESSERE: la prima educazione alla sessualità matura esige l’apertura all’ontologia, all’Essere: l’apertura alla realtà per quello che è. L’ontologia è il culmine del realismo: io ti tratto per quello che sei, io guardo le cose per quello che sono e le valuto per quelle che sono. Aderire alla realtà significa riconoscere che essa è stata fatta dalla Trascendenza, da un Altro. </a:t>
            </a:r>
            <a:r>
              <a:rPr lang="it-IT" dirty="0">
                <a:solidFill>
                  <a:srgbClr val="FFFF00"/>
                </a:solidFill>
                <a:latin typeface="+mn-lt"/>
                <a:ea typeface="Calibri" panose="020F0502020204030204" pitchFamily="34" charset="0"/>
                <a:cs typeface="Times New Roman" panose="02020603050405020304" pitchFamily="18" charset="0"/>
              </a:rPr>
              <a:t>L’amore va guardato con realismo. </a:t>
            </a:r>
            <a:r>
              <a:rPr lang="it-IT" dirty="0">
                <a:latin typeface="+mn-lt"/>
                <a:ea typeface="Calibri" panose="020F0502020204030204" pitchFamily="34" charset="0"/>
                <a:cs typeface="Times New Roman" panose="02020603050405020304" pitchFamily="18" charset="0"/>
              </a:rPr>
              <a:t>L’uomo è stato chiamato da Dio a dare un nome a tutte le cose, cioè riconoscere le cose per quello che sono. La prima educazione sessuale è essere custodi dell’Essere, di quello che ogni cosa, ogni realtà, ogni persona è. Tu sai riconoscere quello che sei?</a:t>
            </a:r>
          </a:p>
          <a:p>
            <a:endParaRPr lang="it-IT" dirty="0"/>
          </a:p>
        </p:txBody>
      </p:sp>
      <p:pic>
        <p:nvPicPr>
          <p:cNvPr id="5" name="Immagine 4">
            <a:extLst>
              <a:ext uri="{FF2B5EF4-FFF2-40B4-BE49-F238E27FC236}">
                <a16:creationId xmlns:a16="http://schemas.microsoft.com/office/drawing/2014/main" id="{BAE2E502-3DAA-4D09-8627-8B53EE9094B4}"/>
              </a:ext>
            </a:extLst>
          </p:cNvPr>
          <p:cNvPicPr>
            <a:picLocks noChangeAspect="1"/>
          </p:cNvPicPr>
          <p:nvPr/>
        </p:nvPicPr>
        <p:blipFill>
          <a:blip r:embed="rId2"/>
          <a:stretch>
            <a:fillRect/>
          </a:stretch>
        </p:blipFill>
        <p:spPr>
          <a:xfrm>
            <a:off x="5747656" y="1561297"/>
            <a:ext cx="6529209" cy="4352806"/>
          </a:xfrm>
          <a:prstGeom prst="rect">
            <a:avLst/>
          </a:prstGeom>
        </p:spPr>
      </p:pic>
    </p:spTree>
    <p:extLst>
      <p:ext uri="{BB962C8B-B14F-4D97-AF65-F5344CB8AC3E}">
        <p14:creationId xmlns:p14="http://schemas.microsoft.com/office/powerpoint/2010/main" val="325726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DC7C049A-B63C-4A77-AC7E-F307193BAEA1}"/>
              </a:ext>
            </a:extLst>
          </p:cNvPr>
          <p:cNvSpPr>
            <a:spLocks noGrp="1"/>
          </p:cNvSpPr>
          <p:nvPr>
            <p:ph type="body" sz="half" idx="2"/>
          </p:nvPr>
        </p:nvSpPr>
        <p:spPr>
          <a:xfrm>
            <a:off x="600891" y="679269"/>
            <a:ext cx="5381898" cy="6178731"/>
          </a:xfrm>
        </p:spPr>
        <p:txBody>
          <a:bodyPr>
            <a:normAutofit/>
          </a:bodyPr>
          <a:lstStyle/>
          <a:p>
            <a:pPr algn="ctr"/>
            <a:r>
              <a:rPr lang="it-IT" sz="2600" i="1" dirty="0">
                <a:solidFill>
                  <a:srgbClr val="FFFF00"/>
                </a:solidFill>
                <a:latin typeface="+mn-lt"/>
                <a:ea typeface="Calibri" panose="020F0502020204030204" pitchFamily="34" charset="0"/>
                <a:cs typeface="Times New Roman" panose="02020603050405020304" pitchFamily="18" charset="0"/>
              </a:rPr>
              <a:t>“Bisogna riconoscere che il nostro corpo ci pone in una relazione diretta con l’ambiente e con gli altri esseri viventi. L’accettazione del proprio corpo  come dono di Dio è necessaria per accogliere e per accettare il mondo intero come dono del Padre e casa comune; invece una logica di dominio sul proprio corpo si trasforma in una logica a volte sottile di dominio sul creato”</a:t>
            </a:r>
            <a:r>
              <a:rPr lang="it-IT" sz="2600" dirty="0">
                <a:solidFill>
                  <a:srgbClr val="FFFF00"/>
                </a:solidFill>
                <a:latin typeface="+mn-lt"/>
                <a:ea typeface="Calibri" panose="020F0502020204030204" pitchFamily="34" charset="0"/>
                <a:cs typeface="Times New Roman" panose="02020603050405020304" pitchFamily="18" charset="0"/>
              </a:rPr>
              <a:t> </a:t>
            </a:r>
          </a:p>
          <a:p>
            <a:pPr algn="ctr"/>
            <a:r>
              <a:rPr lang="it-IT" sz="1800" dirty="0">
                <a:solidFill>
                  <a:srgbClr val="FFFF00"/>
                </a:solidFill>
                <a:latin typeface="+mn-lt"/>
                <a:ea typeface="Calibri" panose="020F0502020204030204" pitchFamily="34" charset="0"/>
                <a:cs typeface="Times New Roman" panose="02020603050405020304" pitchFamily="18" charset="0"/>
              </a:rPr>
              <a:t>(Papa Francesco, Laudato Sii, 155)</a:t>
            </a:r>
          </a:p>
          <a:p>
            <a:endParaRPr lang="it-IT" dirty="0"/>
          </a:p>
        </p:txBody>
      </p:sp>
      <p:pic>
        <p:nvPicPr>
          <p:cNvPr id="3" name="Immagine 2">
            <a:extLst>
              <a:ext uri="{FF2B5EF4-FFF2-40B4-BE49-F238E27FC236}">
                <a16:creationId xmlns:a16="http://schemas.microsoft.com/office/drawing/2014/main" id="{6EFC502E-B788-4352-AFD8-1207D7C711BD}"/>
              </a:ext>
            </a:extLst>
          </p:cNvPr>
          <p:cNvPicPr>
            <a:picLocks noChangeAspect="1"/>
          </p:cNvPicPr>
          <p:nvPr/>
        </p:nvPicPr>
        <p:blipFill rotWithShape="1">
          <a:blip r:embed="rId2"/>
          <a:srcRect l="19463" r="19086"/>
          <a:stretch/>
        </p:blipFill>
        <p:spPr>
          <a:xfrm>
            <a:off x="6572865" y="0"/>
            <a:ext cx="5619135" cy="6858000"/>
          </a:xfrm>
          <a:prstGeom prst="rect">
            <a:avLst/>
          </a:prstGeom>
        </p:spPr>
      </p:pic>
    </p:spTree>
    <p:extLst>
      <p:ext uri="{BB962C8B-B14F-4D97-AF65-F5344CB8AC3E}">
        <p14:creationId xmlns:p14="http://schemas.microsoft.com/office/powerpoint/2010/main" val="337490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D129A-7680-4C1C-9A50-66FA777AB7AB}"/>
              </a:ext>
            </a:extLst>
          </p:cNvPr>
          <p:cNvSpPr>
            <a:spLocks noGrp="1"/>
          </p:cNvSpPr>
          <p:nvPr>
            <p:ph type="title"/>
          </p:nvPr>
        </p:nvSpPr>
        <p:spPr>
          <a:xfrm>
            <a:off x="1154953" y="727166"/>
            <a:ext cx="3401064" cy="720634"/>
          </a:xfrm>
        </p:spPr>
        <p:txBody>
          <a:bodyPr/>
          <a:lstStyle/>
          <a:p>
            <a:r>
              <a:rPr lang="it-IT" sz="3200" b="1" dirty="0">
                <a:solidFill>
                  <a:srgbClr val="FFFF00"/>
                </a:solidFill>
                <a:ea typeface="Calibri" panose="020F0502020204030204" pitchFamily="34" charset="0"/>
                <a:cs typeface="Times New Roman" panose="02020603050405020304" pitchFamily="18" charset="0"/>
              </a:rPr>
              <a:t>LA CURA DI SE’</a:t>
            </a:r>
            <a:endParaRPr lang="it-IT" sz="3200" dirty="0">
              <a:solidFill>
                <a:srgbClr val="FFFF00"/>
              </a:solidFill>
            </a:endParaRPr>
          </a:p>
        </p:txBody>
      </p:sp>
      <p:sp>
        <p:nvSpPr>
          <p:cNvPr id="3" name="Segnaposto contenuto 2">
            <a:extLst>
              <a:ext uri="{FF2B5EF4-FFF2-40B4-BE49-F238E27FC236}">
                <a16:creationId xmlns:a16="http://schemas.microsoft.com/office/drawing/2014/main" id="{1DB85483-52E1-4CC4-AE94-0AC56CD4603C}"/>
              </a:ext>
            </a:extLst>
          </p:cNvPr>
          <p:cNvSpPr>
            <a:spLocks noGrp="1"/>
          </p:cNvSpPr>
          <p:nvPr>
            <p:ph idx="1"/>
          </p:nvPr>
        </p:nvSpPr>
        <p:spPr>
          <a:xfrm>
            <a:off x="5098125" y="727166"/>
            <a:ext cx="6397189" cy="6130834"/>
          </a:xfrm>
        </p:spPr>
        <p:txBody>
          <a:bodyPr>
            <a:normAutofit/>
          </a:bodyPr>
          <a:lstStyle/>
          <a:p>
            <a:r>
              <a:rPr lang="it-IT" dirty="0">
                <a:latin typeface="Calibri" panose="020F0502020204030204" pitchFamily="34" charset="0"/>
                <a:ea typeface="Calibri" panose="020F0502020204030204" pitchFamily="34" charset="0"/>
                <a:cs typeface="Times New Roman" panose="02020603050405020304" pitchFamily="18" charset="0"/>
              </a:rPr>
              <a:t>Vi sono 3 livelli nell’essere umano,                                   tutti da custodire e integrare.</a:t>
            </a:r>
          </a:p>
          <a:p>
            <a:r>
              <a:rPr lang="it-IT" dirty="0">
                <a:solidFill>
                  <a:srgbClr val="FFFF00"/>
                </a:solidFill>
                <a:latin typeface="Calibri" panose="020F0502020204030204" pitchFamily="34" charset="0"/>
                <a:ea typeface="Calibri" panose="020F0502020204030204" pitchFamily="34" charset="0"/>
                <a:cs typeface="Times New Roman" panose="02020603050405020304" pitchFamily="18" charset="0"/>
              </a:rPr>
              <a:t>Il livello fisiologico-biologico: la prima cura è quella del corpo, della salute, della bella presenza, come custodia di sé. “Fatti non foste per viver come bruti”, diceva Dante.</a:t>
            </a:r>
          </a:p>
          <a:p>
            <a:r>
              <a:rPr lang="it-IT" dirty="0">
                <a:latin typeface="Calibri" panose="020F0502020204030204" pitchFamily="34" charset="0"/>
                <a:ea typeface="Calibri" panose="020F0502020204030204" pitchFamily="34" charset="0"/>
                <a:cs typeface="Times New Roman" panose="02020603050405020304" pitchFamily="18" charset="0"/>
              </a:rPr>
              <a:t>Il livello psicologico: è quello della reazione alla realtà, a chi mi sta accanto. E’ la dimensione degli appetiti, delle attrattive, delle reazioni.</a:t>
            </a:r>
          </a:p>
          <a:p>
            <a:r>
              <a:rPr lang="it-IT" dirty="0">
                <a:solidFill>
                  <a:srgbClr val="FFFF00"/>
                </a:solidFill>
                <a:latin typeface="Calibri" panose="020F0502020204030204" pitchFamily="34" charset="0"/>
                <a:ea typeface="Calibri" panose="020F0502020204030204" pitchFamily="34" charset="0"/>
                <a:cs typeface="Times New Roman" panose="02020603050405020304" pitchFamily="18" charset="0"/>
              </a:rPr>
              <a:t>Il livello più importante della vita dell’uomo è quello della coscienza (= essere presenti a se stessi).</a:t>
            </a:r>
          </a:p>
          <a:p>
            <a:r>
              <a:rPr lang="it-IT" sz="2400" dirty="0">
                <a:latin typeface="Calibri" panose="020F0502020204030204" pitchFamily="34" charset="0"/>
                <a:ea typeface="Calibri" panose="020F0502020204030204" pitchFamily="34" charset="0"/>
                <a:cs typeface="Times New Roman" panose="02020603050405020304" pitchFamily="18" charset="0"/>
              </a:rPr>
              <a:t>Tutti i tre livelli vanno custoditi, alimentati e integrati con la stessa cura e serietà, per giungere ad un’autentica maturazione dell’io.</a:t>
            </a:r>
          </a:p>
          <a:p>
            <a:endParaRPr lang="it-IT" dirty="0"/>
          </a:p>
        </p:txBody>
      </p:sp>
      <p:pic>
        <p:nvPicPr>
          <p:cNvPr id="8" name="Immagine 7">
            <a:extLst>
              <a:ext uri="{FF2B5EF4-FFF2-40B4-BE49-F238E27FC236}">
                <a16:creationId xmlns:a16="http://schemas.microsoft.com/office/drawing/2014/main" id="{6BD1C149-F816-4D94-B152-3F925D2E819D}"/>
              </a:ext>
            </a:extLst>
          </p:cNvPr>
          <p:cNvPicPr>
            <a:picLocks noChangeAspect="1"/>
          </p:cNvPicPr>
          <p:nvPr/>
        </p:nvPicPr>
        <p:blipFill>
          <a:blip r:embed="rId2"/>
          <a:stretch>
            <a:fillRect/>
          </a:stretch>
        </p:blipFill>
        <p:spPr>
          <a:xfrm>
            <a:off x="716606" y="1642800"/>
            <a:ext cx="3839411" cy="5215200"/>
          </a:xfrm>
          <a:prstGeom prst="rect">
            <a:avLst/>
          </a:prstGeom>
        </p:spPr>
      </p:pic>
    </p:spTree>
    <p:extLst>
      <p:ext uri="{BB962C8B-B14F-4D97-AF65-F5344CB8AC3E}">
        <p14:creationId xmlns:p14="http://schemas.microsoft.com/office/powerpoint/2010/main" val="9462856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1D0D6-887E-448D-BF42-83D7F92E0D66}"/>
              </a:ext>
            </a:extLst>
          </p:cNvPr>
          <p:cNvSpPr>
            <a:spLocks noGrp="1"/>
          </p:cNvSpPr>
          <p:nvPr>
            <p:ph type="title"/>
          </p:nvPr>
        </p:nvSpPr>
        <p:spPr>
          <a:xfrm>
            <a:off x="1147027" y="355596"/>
            <a:ext cx="5092906" cy="1574808"/>
          </a:xfrm>
        </p:spPr>
        <p:txBody>
          <a:bodyPr/>
          <a:lstStyle/>
          <a:p>
            <a:r>
              <a:rPr lang="it-IT" b="1" dirty="0">
                <a:ea typeface="Calibri" panose="020F0502020204030204" pitchFamily="34" charset="0"/>
                <a:cs typeface="Times New Roman" panose="02020603050405020304" pitchFamily="18" charset="0"/>
              </a:rPr>
              <a:t>ESSERE MASCHIO,</a:t>
            </a:r>
            <a:br>
              <a:rPr lang="it-IT" b="1" dirty="0">
                <a:ea typeface="Calibri" panose="020F0502020204030204" pitchFamily="34" charset="0"/>
                <a:cs typeface="Times New Roman" panose="02020603050405020304" pitchFamily="18" charset="0"/>
              </a:rPr>
            </a:br>
            <a:r>
              <a:rPr lang="it-IT" b="1" dirty="0">
                <a:ea typeface="Calibri" panose="020F0502020204030204" pitchFamily="34" charset="0"/>
                <a:cs typeface="Times New Roman" panose="02020603050405020304" pitchFamily="18" charset="0"/>
              </a:rPr>
              <a:t>ESSERE FEMMINA</a:t>
            </a:r>
            <a:endParaRPr lang="it-IT" dirty="0"/>
          </a:p>
        </p:txBody>
      </p:sp>
      <p:sp>
        <p:nvSpPr>
          <p:cNvPr id="4" name="Segnaposto testo 3">
            <a:extLst>
              <a:ext uri="{FF2B5EF4-FFF2-40B4-BE49-F238E27FC236}">
                <a16:creationId xmlns:a16="http://schemas.microsoft.com/office/drawing/2014/main" id="{7AE0D9D2-84E1-4EEB-9725-D2D9CDA07363}"/>
              </a:ext>
            </a:extLst>
          </p:cNvPr>
          <p:cNvSpPr>
            <a:spLocks noGrp="1"/>
          </p:cNvSpPr>
          <p:nvPr>
            <p:ph type="body" sz="half" idx="2"/>
          </p:nvPr>
        </p:nvSpPr>
        <p:spPr>
          <a:xfrm>
            <a:off x="1154954" y="2142309"/>
            <a:ext cx="5084979" cy="4389119"/>
          </a:xfrm>
        </p:spPr>
        <p:txBody>
          <a:bodyPr>
            <a:normAutofit lnSpcReduction="10000"/>
          </a:bodyPr>
          <a:lstStyle/>
          <a:p>
            <a:pPr algn="ctr"/>
            <a:r>
              <a:rPr lang="it-IT" sz="2400" dirty="0">
                <a:solidFill>
                  <a:srgbClr val="FFFF00"/>
                </a:solidFill>
                <a:latin typeface="+mn-lt"/>
                <a:ea typeface="Calibri" panose="020F0502020204030204" pitchFamily="34" charset="0"/>
                <a:cs typeface="Times New Roman" panose="02020603050405020304" pitchFamily="18" charset="0"/>
              </a:rPr>
              <a:t>Tutto comincia nella preghiera, nel dialogo con Colui che ha fatto la realtà. Nel silenzio della preghiera si diventa intelligenti, si va al di là delle apparenze e si coglie profondamente l’essere. Altrimenti si calpesta tutto, anche la propria dignità e quella altrui. La preghiera fa diventare realisti, cioè capaci di conoscere, accogliere e donare se stessi.</a:t>
            </a:r>
          </a:p>
          <a:p>
            <a:endParaRPr lang="it-IT" dirty="0"/>
          </a:p>
        </p:txBody>
      </p:sp>
      <p:pic>
        <p:nvPicPr>
          <p:cNvPr id="9" name="Segnaposto immagine 8">
            <a:extLst>
              <a:ext uri="{FF2B5EF4-FFF2-40B4-BE49-F238E27FC236}">
                <a16:creationId xmlns:a16="http://schemas.microsoft.com/office/drawing/2014/main" id="{DB782E8F-8266-4E10-B7D7-7276ADD0FA22}"/>
              </a:ext>
            </a:extLst>
          </p:cNvPr>
          <p:cNvPicPr>
            <a:picLocks noGrp="1" noChangeAspect="1"/>
          </p:cNvPicPr>
          <p:nvPr>
            <p:ph type="pic" idx="1"/>
          </p:nvPr>
        </p:nvPicPr>
        <p:blipFill rotWithShape="1">
          <a:blip r:embed="rId2"/>
          <a:srcRect l="11437" r="11276"/>
          <a:stretch/>
        </p:blipFill>
        <p:spPr>
          <a:xfrm>
            <a:off x="6933107" y="1437968"/>
            <a:ext cx="4629627" cy="4572000"/>
          </a:xfrm>
        </p:spPr>
      </p:pic>
    </p:spTree>
    <p:extLst>
      <p:ext uri="{BB962C8B-B14F-4D97-AF65-F5344CB8AC3E}">
        <p14:creationId xmlns:p14="http://schemas.microsoft.com/office/powerpoint/2010/main" val="5600149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84243C-CD4B-4FFE-901D-311556CF6274}"/>
              </a:ext>
            </a:extLst>
          </p:cNvPr>
          <p:cNvSpPr>
            <a:spLocks noGrp="1"/>
          </p:cNvSpPr>
          <p:nvPr>
            <p:ph idx="1"/>
          </p:nvPr>
        </p:nvSpPr>
        <p:spPr>
          <a:xfrm>
            <a:off x="182880" y="2256152"/>
            <a:ext cx="7942217" cy="4913179"/>
          </a:xfrm>
        </p:spPr>
        <p:txBody>
          <a:bodyPr>
            <a:normAutofit/>
          </a:bodyPr>
          <a:lstStyle/>
          <a:p>
            <a:pPr algn="ctr"/>
            <a:r>
              <a:rPr lang="it-IT" i="1" dirty="0">
                <a:solidFill>
                  <a:srgbClr val="FFFF00"/>
                </a:solidFill>
                <a:latin typeface="+mn-lt"/>
                <a:ea typeface="Calibri" panose="020F0502020204030204" pitchFamily="34" charset="0"/>
                <a:cs typeface="Times New Roman" panose="02020603050405020304" pitchFamily="18" charset="0"/>
              </a:rPr>
              <a:t>“La cultura moderna ha introdotto molti dubbi e molto scetticismo. Io mi domando se la cosiddetta teoria del gender non sia espressione di una frustrazione e di una rassegnazione, che mira a cancellare la differenza sessuale perché non sa più confrontarsi con essa”                          </a:t>
            </a:r>
            <a:r>
              <a:rPr lang="it-IT" dirty="0">
                <a:solidFill>
                  <a:srgbClr val="FFFF00"/>
                </a:solidFill>
                <a:latin typeface="+mn-lt"/>
                <a:ea typeface="Calibri" panose="020F0502020204030204" pitchFamily="34" charset="0"/>
                <a:cs typeface="Times New Roman" panose="02020603050405020304" pitchFamily="18" charset="0"/>
              </a:rPr>
              <a:t> </a:t>
            </a:r>
            <a:r>
              <a:rPr lang="it-IT" sz="1400" dirty="0">
                <a:solidFill>
                  <a:srgbClr val="FFFF00"/>
                </a:solidFill>
                <a:latin typeface="+mn-lt"/>
                <a:ea typeface="Calibri" panose="020F0502020204030204" pitchFamily="34" charset="0"/>
                <a:cs typeface="Times New Roman" panose="02020603050405020304" pitchFamily="18" charset="0"/>
              </a:rPr>
              <a:t>[Papa Francesco, Udienza 15/04/2015]</a:t>
            </a:r>
          </a:p>
          <a:p>
            <a:pPr algn="ctr"/>
            <a:endParaRPr lang="it-IT" sz="1400" dirty="0">
              <a:solidFill>
                <a:srgbClr val="FFFF00"/>
              </a:solidFill>
              <a:latin typeface="+mn-lt"/>
              <a:ea typeface="Calibri" panose="020F0502020204030204" pitchFamily="34" charset="0"/>
              <a:cs typeface="Times New Roman" panose="02020603050405020304" pitchFamily="18" charset="0"/>
            </a:endParaRPr>
          </a:p>
          <a:p>
            <a:pPr algn="ctr"/>
            <a:r>
              <a:rPr lang="it-IT" i="1" dirty="0">
                <a:solidFill>
                  <a:srgbClr val="FFFF00"/>
                </a:solidFill>
                <a:latin typeface="+mn-lt"/>
                <a:ea typeface="Calibri" panose="020F0502020204030204" pitchFamily="34" charset="0"/>
                <a:cs typeface="Times New Roman" panose="02020603050405020304" pitchFamily="18" charset="0"/>
              </a:rPr>
              <a:t>“Se non esiste la dualità di maschio e femmina come dato della creazione, allora non esiste più nemmeno la famiglia come realtà prestabilita dalla creazione. Ma, di conseguenza, anche la prole diventa necessariamente oggetto di un diritto, che ci si può procurare a piacimento. Nella lotta per la famiglia, è in gioco l’uomo stesso” </a:t>
            </a:r>
            <a:r>
              <a:rPr lang="it-IT" dirty="0">
                <a:solidFill>
                  <a:srgbClr val="FFFF00"/>
                </a:solidFill>
                <a:latin typeface="+mn-lt"/>
                <a:ea typeface="Calibri" panose="020F0502020204030204" pitchFamily="34" charset="0"/>
                <a:cs typeface="Times New Roman" panose="02020603050405020304" pitchFamily="18" charset="0"/>
              </a:rPr>
              <a:t> [</a:t>
            </a:r>
            <a:r>
              <a:rPr lang="it-IT" sz="1400" dirty="0">
                <a:solidFill>
                  <a:srgbClr val="FFFF00"/>
                </a:solidFill>
                <a:latin typeface="+mn-lt"/>
                <a:ea typeface="Calibri" panose="020F0502020204030204" pitchFamily="34" charset="0"/>
                <a:cs typeface="Times New Roman" panose="02020603050405020304" pitchFamily="18" charset="0"/>
              </a:rPr>
              <a:t>Benedetto XVI, Discorso alla Curia Romana, 21/12/2012</a:t>
            </a:r>
            <a:r>
              <a:rPr lang="it-IT" sz="1400" b="1" dirty="0">
                <a:solidFill>
                  <a:srgbClr val="FFFF00"/>
                </a:solidFill>
                <a:latin typeface="+mn-lt"/>
                <a:ea typeface="Calibri" panose="020F0502020204030204" pitchFamily="34" charset="0"/>
                <a:cs typeface="Times New Roman" panose="02020603050405020304" pitchFamily="18" charset="0"/>
              </a:rPr>
              <a:t> </a:t>
            </a:r>
            <a:endParaRPr lang="it-IT" sz="1400" dirty="0">
              <a:solidFill>
                <a:srgbClr val="FFFF00"/>
              </a:solidFill>
              <a:latin typeface="+mn-lt"/>
              <a:ea typeface="Calibri" panose="020F0502020204030204" pitchFamily="34" charset="0"/>
              <a:cs typeface="Times New Roman" panose="02020603050405020304" pitchFamily="18" charset="0"/>
            </a:endParaRPr>
          </a:p>
          <a:p>
            <a:endParaRPr lang="it-IT" dirty="0"/>
          </a:p>
        </p:txBody>
      </p:sp>
      <p:sp>
        <p:nvSpPr>
          <p:cNvPr id="6" name="Rettangolo 5">
            <a:extLst>
              <a:ext uri="{FF2B5EF4-FFF2-40B4-BE49-F238E27FC236}">
                <a16:creationId xmlns:a16="http://schemas.microsoft.com/office/drawing/2014/main" id="{CB133FA1-B67C-47F9-91E6-076697508E03}"/>
              </a:ext>
            </a:extLst>
          </p:cNvPr>
          <p:cNvSpPr/>
          <p:nvPr/>
        </p:nvSpPr>
        <p:spPr>
          <a:xfrm>
            <a:off x="557938" y="690063"/>
            <a:ext cx="9369834" cy="1477328"/>
          </a:xfrm>
          <a:prstGeom prst="rect">
            <a:avLst/>
          </a:prstGeom>
        </p:spPr>
        <p:txBody>
          <a:bodyPr wrap="square">
            <a:spAutoFit/>
          </a:bodyPr>
          <a:lstStyle/>
          <a:p>
            <a:pPr>
              <a:spcAft>
                <a:spcPts val="0"/>
              </a:spcAft>
            </a:pPr>
            <a:r>
              <a:rPr lang="it-IT" dirty="0">
                <a:ea typeface="Calibri" panose="020F0502020204030204" pitchFamily="34" charset="0"/>
                <a:cs typeface="Times New Roman" panose="02020603050405020304" pitchFamily="18" charset="0"/>
              </a:rPr>
              <a:t>Nell’età adolescenziale non si è chiamati a decidere se essere maschio o femmina, ma a cosa farne della propria vita: scegliere tra la vita come lotta, cammino, esperienza, e la vita come stupidità, egoismo. Bisogna scegliere e cominciare a curarsi: l’unica libertà è che la mia vita appartenga a un Altro, sia per l’opera di un Altro. Sono tutto tuo, Signore, usami!</a:t>
            </a:r>
          </a:p>
        </p:txBody>
      </p:sp>
      <p:pic>
        <p:nvPicPr>
          <p:cNvPr id="8" name="Immagine 7">
            <a:extLst>
              <a:ext uri="{FF2B5EF4-FFF2-40B4-BE49-F238E27FC236}">
                <a16:creationId xmlns:a16="http://schemas.microsoft.com/office/drawing/2014/main" id="{8B960E4C-C288-45E8-93A7-09AC04B92B6E}"/>
              </a:ext>
            </a:extLst>
          </p:cNvPr>
          <p:cNvPicPr>
            <a:picLocks noChangeAspect="1"/>
          </p:cNvPicPr>
          <p:nvPr/>
        </p:nvPicPr>
        <p:blipFill rotWithShape="1">
          <a:blip r:embed="rId2"/>
          <a:srcRect l="10590" r="9745"/>
          <a:stretch/>
        </p:blipFill>
        <p:spPr>
          <a:xfrm>
            <a:off x="8621485" y="2977289"/>
            <a:ext cx="3186917" cy="2927123"/>
          </a:xfrm>
          <a:prstGeom prst="rect">
            <a:avLst/>
          </a:prstGeom>
        </p:spPr>
      </p:pic>
    </p:spTree>
    <p:extLst>
      <p:ext uri="{BB962C8B-B14F-4D97-AF65-F5344CB8AC3E}">
        <p14:creationId xmlns:p14="http://schemas.microsoft.com/office/powerpoint/2010/main" val="310068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AB9CA3-AD4A-4DC5-A463-4FB5AEFFD596}"/>
              </a:ext>
            </a:extLst>
          </p:cNvPr>
          <p:cNvSpPr>
            <a:spLocks noGrp="1"/>
          </p:cNvSpPr>
          <p:nvPr>
            <p:ph type="title"/>
          </p:nvPr>
        </p:nvSpPr>
        <p:spPr>
          <a:xfrm>
            <a:off x="5895703" y="1166946"/>
            <a:ext cx="6374674" cy="1002937"/>
          </a:xfrm>
        </p:spPr>
        <p:txBody>
          <a:bodyPr/>
          <a:lstStyle/>
          <a:p>
            <a:r>
              <a:rPr lang="it-IT" sz="2800" b="1" dirty="0">
                <a:solidFill>
                  <a:srgbClr val="FFFF00"/>
                </a:solidFill>
                <a:ea typeface="Calibri" panose="020F0502020204030204" pitchFamily="34" charset="0"/>
                <a:cs typeface="Times New Roman" panose="02020603050405020304" pitchFamily="18" charset="0"/>
              </a:rPr>
              <a:t>LA VITA HA UN VALORE ASSOLUTO</a:t>
            </a:r>
            <a:endParaRPr lang="it-IT" sz="2800" dirty="0">
              <a:solidFill>
                <a:srgbClr val="FFFF00"/>
              </a:solidFill>
            </a:endParaRPr>
          </a:p>
        </p:txBody>
      </p:sp>
      <p:sp>
        <p:nvSpPr>
          <p:cNvPr id="4" name="Segnaposto testo 3">
            <a:extLst>
              <a:ext uri="{FF2B5EF4-FFF2-40B4-BE49-F238E27FC236}">
                <a16:creationId xmlns:a16="http://schemas.microsoft.com/office/drawing/2014/main" id="{8970C404-55F8-4797-B693-B027CEE0D5C7}"/>
              </a:ext>
            </a:extLst>
          </p:cNvPr>
          <p:cNvSpPr>
            <a:spLocks noGrp="1"/>
          </p:cNvSpPr>
          <p:nvPr>
            <p:ph type="body" sz="half" idx="2"/>
          </p:nvPr>
        </p:nvSpPr>
        <p:spPr>
          <a:xfrm>
            <a:off x="631084" y="444138"/>
            <a:ext cx="4915700" cy="6113416"/>
          </a:xfrm>
        </p:spPr>
        <p:txBody>
          <a:bodyPr>
            <a:normAutofit/>
          </a:bodyPr>
          <a:lstStyle/>
          <a:p>
            <a:pPr algn="r"/>
            <a:endParaRPr lang="it-IT" sz="2400" dirty="0">
              <a:latin typeface="+mn-lt"/>
              <a:ea typeface="Calibri" panose="020F0502020204030204" pitchFamily="34" charset="0"/>
              <a:cs typeface="Times New Roman" panose="02020603050405020304" pitchFamily="18" charset="0"/>
            </a:endParaRPr>
          </a:p>
          <a:p>
            <a:pPr algn="r"/>
            <a:r>
              <a:rPr lang="it-IT" sz="2400" dirty="0">
                <a:latin typeface="+mn-lt"/>
                <a:ea typeface="Calibri" panose="020F0502020204030204" pitchFamily="34" charset="0"/>
                <a:cs typeface="Times New Roman" panose="02020603050405020304" pitchFamily="18" charset="0"/>
              </a:rPr>
              <a:t>Quanto vale la vita di ogni singolo essere umano? L’uomo è l’unico essere a porsi questa domanda e a cercare una risposta adeguata. La singola persona umana vale più del mondo intero perché fatta, voluta e amata da Dio. Ma neppure la natura umana è perfetta: è anzi incompleta, necessità di compimento. La natura dell’uomo ha bisogno della sopra-natura, ovvero della grazia, dell’Amore di Dio per compiersi.</a:t>
            </a:r>
          </a:p>
          <a:p>
            <a:endParaRPr lang="it-IT" dirty="0"/>
          </a:p>
        </p:txBody>
      </p:sp>
      <p:pic>
        <p:nvPicPr>
          <p:cNvPr id="9" name="Immagine 8">
            <a:extLst>
              <a:ext uri="{FF2B5EF4-FFF2-40B4-BE49-F238E27FC236}">
                <a16:creationId xmlns:a16="http://schemas.microsoft.com/office/drawing/2014/main" id="{EE0116F8-5A6C-429C-AB42-F47AD099B52D}"/>
              </a:ext>
            </a:extLst>
          </p:cNvPr>
          <p:cNvPicPr>
            <a:picLocks noChangeAspect="1"/>
          </p:cNvPicPr>
          <p:nvPr/>
        </p:nvPicPr>
        <p:blipFill rotWithShape="1">
          <a:blip r:embed="rId2"/>
          <a:srcRect l="24253"/>
          <a:stretch/>
        </p:blipFill>
        <p:spPr>
          <a:xfrm>
            <a:off x="5889573" y="2429691"/>
            <a:ext cx="6380804" cy="4428309"/>
          </a:xfrm>
          <a:prstGeom prst="rect">
            <a:avLst/>
          </a:prstGeom>
        </p:spPr>
      </p:pic>
    </p:spTree>
    <p:extLst>
      <p:ext uri="{BB962C8B-B14F-4D97-AF65-F5344CB8AC3E}">
        <p14:creationId xmlns:p14="http://schemas.microsoft.com/office/powerpoint/2010/main" val="131716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ED5F1-39ED-442B-B0B2-1DA9EEB68E03}"/>
              </a:ext>
            </a:extLst>
          </p:cNvPr>
          <p:cNvSpPr>
            <a:spLocks noGrp="1"/>
          </p:cNvSpPr>
          <p:nvPr>
            <p:ph type="title"/>
          </p:nvPr>
        </p:nvSpPr>
        <p:spPr>
          <a:xfrm>
            <a:off x="6219862" y="365937"/>
            <a:ext cx="4915970" cy="1143000"/>
          </a:xfrm>
        </p:spPr>
        <p:txBody>
          <a:bodyPr>
            <a:normAutofit fontScale="90000"/>
          </a:bodyPr>
          <a:lstStyle/>
          <a:p>
            <a:r>
              <a:rPr lang="it-IT" sz="4900" b="1" dirty="0">
                <a:solidFill>
                  <a:srgbClr val="FFFF00"/>
                </a:solidFill>
                <a:ea typeface="Calibri" panose="020F0502020204030204" pitchFamily="34" charset="0"/>
                <a:cs typeface="Times New Roman" panose="02020603050405020304" pitchFamily="18" charset="0"/>
              </a:rPr>
              <a:t>AMORE</a:t>
            </a:r>
            <a:r>
              <a:rPr lang="it-IT" b="1" dirty="0">
                <a:solidFill>
                  <a:srgbClr val="FFFF00"/>
                </a:solidFill>
                <a:ea typeface="Calibri" panose="020F0502020204030204" pitchFamily="34" charset="0"/>
                <a:cs typeface="Times New Roman" panose="02020603050405020304" pitchFamily="18" charset="0"/>
              </a:rPr>
              <a:t>, </a:t>
            </a:r>
            <a:r>
              <a:rPr lang="it-IT" sz="5400" b="1" dirty="0">
                <a:solidFill>
                  <a:srgbClr val="FFFF00"/>
                </a:solidFill>
                <a:ea typeface="Calibri" panose="020F0502020204030204" pitchFamily="34" charset="0"/>
                <a:cs typeface="Times New Roman" panose="02020603050405020304" pitchFamily="18" charset="0"/>
              </a:rPr>
              <a:t>AMOR</a:t>
            </a:r>
            <a:r>
              <a:rPr lang="it-IT" sz="5400" b="1" dirty="0">
                <a:solidFill>
                  <a:schemeClr val="tx1"/>
                </a:solidFill>
                <a:ea typeface="Calibri" panose="020F0502020204030204" pitchFamily="34" charset="0"/>
                <a:cs typeface="Times New Roman" panose="02020603050405020304" pitchFamily="18" charset="0"/>
              </a:rPr>
              <a:t>E</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8" name="Segnaposto immagine 7">
            <a:extLst>
              <a:ext uri="{FF2B5EF4-FFF2-40B4-BE49-F238E27FC236}">
                <a16:creationId xmlns:a16="http://schemas.microsoft.com/office/drawing/2014/main" id="{FC5B7101-7172-41F7-9B0D-B7961F618AB1}"/>
              </a:ext>
            </a:extLst>
          </p:cNvPr>
          <p:cNvPicPr>
            <a:picLocks noGrp="1" noChangeAspect="1"/>
          </p:cNvPicPr>
          <p:nvPr>
            <p:ph type="pic" idx="1"/>
          </p:nvPr>
        </p:nvPicPr>
        <p:blipFill>
          <a:blip r:embed="rId2"/>
          <a:srcRect l="29814" r="29814"/>
          <a:stretch>
            <a:fillRect/>
          </a:stretch>
        </p:blipFill>
        <p:spPr>
          <a:xfrm>
            <a:off x="0" y="-228873"/>
            <a:ext cx="5085705" cy="7086873"/>
          </a:xfrm>
        </p:spPr>
      </p:pic>
      <p:sp>
        <p:nvSpPr>
          <p:cNvPr id="4" name="Segnaposto testo 3">
            <a:extLst>
              <a:ext uri="{FF2B5EF4-FFF2-40B4-BE49-F238E27FC236}">
                <a16:creationId xmlns:a16="http://schemas.microsoft.com/office/drawing/2014/main" id="{B036E0D7-FD12-4E29-BFE1-749965B40B28}"/>
              </a:ext>
            </a:extLst>
          </p:cNvPr>
          <p:cNvSpPr>
            <a:spLocks noGrp="1"/>
          </p:cNvSpPr>
          <p:nvPr>
            <p:ph type="body" sz="half" idx="2"/>
          </p:nvPr>
        </p:nvSpPr>
        <p:spPr>
          <a:xfrm>
            <a:off x="5390706" y="1508937"/>
            <a:ext cx="6574282" cy="4847266"/>
          </a:xfrm>
        </p:spPr>
        <p:txBody>
          <a:bodyPr>
            <a:normAutofit fontScale="92500"/>
          </a:bodyPr>
          <a:lstStyle/>
          <a:p>
            <a:pPr algn="ctr">
              <a:spcAft>
                <a:spcPts val="0"/>
              </a:spcAft>
            </a:pPr>
            <a:r>
              <a:rPr lang="it-IT" sz="1600" i="1" dirty="0">
                <a:latin typeface="+mn-lt"/>
                <a:ea typeface="Calibri" panose="020F0502020204030204" pitchFamily="34" charset="0"/>
                <a:cs typeface="Times New Roman" panose="02020603050405020304" pitchFamily="18" charset="0"/>
              </a:rPr>
              <a:t>“L’amor che </a:t>
            </a:r>
            <a:r>
              <a:rPr lang="it-IT" sz="1600" i="1" dirty="0" err="1">
                <a:latin typeface="+mn-lt"/>
                <a:ea typeface="Calibri" panose="020F0502020204030204" pitchFamily="34" charset="0"/>
                <a:cs typeface="Times New Roman" panose="02020603050405020304" pitchFamily="18" charset="0"/>
              </a:rPr>
              <a:t>move</a:t>
            </a:r>
            <a:r>
              <a:rPr lang="it-IT" sz="1600" i="1" dirty="0">
                <a:latin typeface="+mn-lt"/>
                <a:ea typeface="Calibri" panose="020F0502020204030204" pitchFamily="34" charset="0"/>
                <a:cs typeface="Times New Roman" panose="02020603050405020304" pitchFamily="18" charset="0"/>
              </a:rPr>
              <a:t> il sole e </a:t>
            </a:r>
            <a:r>
              <a:rPr lang="it-IT" sz="1600" i="1" dirty="0" err="1">
                <a:latin typeface="+mn-lt"/>
                <a:ea typeface="Calibri" panose="020F0502020204030204" pitchFamily="34" charset="0"/>
                <a:cs typeface="Times New Roman" panose="02020603050405020304" pitchFamily="18" charset="0"/>
              </a:rPr>
              <a:t>l’altre</a:t>
            </a:r>
            <a:r>
              <a:rPr lang="it-IT" sz="1600" i="1" dirty="0">
                <a:latin typeface="+mn-lt"/>
                <a:ea typeface="Calibri" panose="020F0502020204030204" pitchFamily="34" charset="0"/>
                <a:cs typeface="Times New Roman" panose="02020603050405020304" pitchFamily="18" charset="0"/>
              </a:rPr>
              <a:t> stelle”</a:t>
            </a:r>
            <a:r>
              <a:rPr lang="it-IT" sz="1600" dirty="0">
                <a:latin typeface="+mn-lt"/>
                <a:ea typeface="Calibri" panose="020F0502020204030204" pitchFamily="34" charset="0"/>
                <a:cs typeface="Times New Roman" panose="02020603050405020304" pitchFamily="18" charset="0"/>
              </a:rPr>
              <a:t> [Dante, Paradiso, XXXIII, 145]</a:t>
            </a:r>
          </a:p>
          <a:p>
            <a:pPr algn="ctr">
              <a:spcAft>
                <a:spcPts val="0"/>
              </a:spcAft>
            </a:pPr>
            <a:endParaRPr lang="it-IT" sz="1600" dirty="0">
              <a:solidFill>
                <a:srgbClr val="FFFF00"/>
              </a:solidFill>
              <a:latin typeface="+mn-lt"/>
              <a:ea typeface="Calibri" panose="020F0502020204030204" pitchFamily="34" charset="0"/>
              <a:cs typeface="Times New Roman" panose="02020603050405020304" pitchFamily="18" charset="0"/>
            </a:endParaRPr>
          </a:p>
          <a:p>
            <a:pPr algn="ctr">
              <a:spcAft>
                <a:spcPts val="0"/>
              </a:spcAft>
            </a:pPr>
            <a:r>
              <a:rPr lang="it-IT" sz="1600" dirty="0">
                <a:solidFill>
                  <a:srgbClr val="FFFF00"/>
                </a:solidFill>
                <a:latin typeface="+mn-lt"/>
                <a:ea typeface="Calibri" panose="020F0502020204030204" pitchFamily="34" charset="0"/>
                <a:cs typeface="Times New Roman" panose="02020603050405020304" pitchFamily="18" charset="0"/>
              </a:rPr>
              <a:t>Che cos’è l’uomo senza l’esperienza dell’amore?</a:t>
            </a:r>
          </a:p>
          <a:p>
            <a:pPr algn="ctr">
              <a:spcAft>
                <a:spcPts val="0"/>
              </a:spcAft>
            </a:pPr>
            <a:r>
              <a:rPr lang="it-IT" sz="1600" i="1" dirty="0">
                <a:latin typeface="+mn-lt"/>
                <a:ea typeface="Calibri" panose="020F0502020204030204" pitchFamily="34" charset="0"/>
                <a:cs typeface="Times New Roman" panose="02020603050405020304" pitchFamily="18" charset="0"/>
              </a:rPr>
              <a:t>“Siamo dei miseri ruscelli senza fonte”</a:t>
            </a:r>
            <a:r>
              <a:rPr lang="it-IT" sz="1600" dirty="0">
                <a:latin typeface="+mn-lt"/>
                <a:ea typeface="Calibri" panose="020F0502020204030204" pitchFamily="34" charset="0"/>
                <a:cs typeface="Times New Roman" panose="02020603050405020304" pitchFamily="18" charset="0"/>
              </a:rPr>
              <a:t> (Franco Battiato).</a:t>
            </a:r>
          </a:p>
          <a:p>
            <a:pPr algn="ctr">
              <a:spcAft>
                <a:spcPts val="0"/>
              </a:spcAft>
            </a:pPr>
            <a:r>
              <a:rPr lang="it-IT" sz="1600" dirty="0">
                <a:solidFill>
                  <a:srgbClr val="FFFF00"/>
                </a:solidFill>
                <a:latin typeface="+mn-lt"/>
                <a:ea typeface="Calibri" panose="020F0502020204030204" pitchFamily="34" charset="0"/>
                <a:cs typeface="Times New Roman" panose="02020603050405020304" pitchFamily="18" charset="0"/>
              </a:rPr>
              <a:t> L’amore è come l’oceano nel quale confluiscono tutti i fiumi, qualunque sia il loro percorso. </a:t>
            </a:r>
          </a:p>
          <a:p>
            <a:pPr algn="ctr">
              <a:spcAft>
                <a:spcPts val="0"/>
              </a:spcAft>
            </a:pPr>
            <a:r>
              <a:rPr lang="it-IT" sz="1600" i="1" dirty="0">
                <a:latin typeface="+mn-lt"/>
                <a:ea typeface="Calibri" panose="020F0502020204030204" pitchFamily="34" charset="0"/>
                <a:cs typeface="Times New Roman" panose="02020603050405020304" pitchFamily="18" charset="0"/>
              </a:rPr>
              <a:t>“Noi tutti ci gettiamo verso il mare come il fiume/ Fuggiamo come il letto d’acqua verso la libertà del mare/ Oh, grande oceano, oh mare sconfinato/ Corri verso l’oceano, fuggi verso il mare”</a:t>
            </a:r>
          </a:p>
          <a:p>
            <a:pPr algn="ctr">
              <a:spcAft>
                <a:spcPts val="0"/>
              </a:spcAft>
            </a:pPr>
            <a:r>
              <a:rPr lang="it-IT" sz="1600" dirty="0">
                <a:latin typeface="+mn-lt"/>
                <a:ea typeface="Calibri" panose="020F0502020204030204" pitchFamily="34" charset="0"/>
                <a:cs typeface="Times New Roman" panose="02020603050405020304" pitchFamily="18" charset="0"/>
              </a:rPr>
              <a:t> [One </a:t>
            </a:r>
            <a:r>
              <a:rPr lang="it-IT" sz="1600" dirty="0" err="1">
                <a:latin typeface="+mn-lt"/>
                <a:ea typeface="Calibri" panose="020F0502020204030204" pitchFamily="34" charset="0"/>
                <a:cs typeface="Times New Roman" panose="02020603050405020304" pitchFamily="18" charset="0"/>
              </a:rPr>
              <a:t>tree</a:t>
            </a:r>
            <a:r>
              <a:rPr lang="it-IT" sz="1600" dirty="0">
                <a:latin typeface="+mn-lt"/>
                <a:ea typeface="Calibri" panose="020F0502020204030204" pitchFamily="34" charset="0"/>
                <a:cs typeface="Times New Roman" panose="02020603050405020304" pitchFamily="18" charset="0"/>
              </a:rPr>
              <a:t> </a:t>
            </a:r>
            <a:r>
              <a:rPr lang="it-IT" sz="1600" dirty="0" err="1">
                <a:latin typeface="+mn-lt"/>
                <a:ea typeface="Calibri" panose="020F0502020204030204" pitchFamily="34" charset="0"/>
                <a:cs typeface="Times New Roman" panose="02020603050405020304" pitchFamily="18" charset="0"/>
              </a:rPr>
              <a:t>hill</a:t>
            </a:r>
            <a:r>
              <a:rPr lang="it-IT" sz="1600" dirty="0">
                <a:latin typeface="+mn-lt"/>
                <a:ea typeface="Calibri" panose="020F0502020204030204" pitchFamily="34" charset="0"/>
                <a:cs typeface="Times New Roman" panose="02020603050405020304" pitchFamily="18" charset="0"/>
              </a:rPr>
              <a:t>, U2]</a:t>
            </a:r>
          </a:p>
          <a:p>
            <a:pPr algn="ctr">
              <a:spcAft>
                <a:spcPts val="0"/>
              </a:spcAft>
            </a:pPr>
            <a:endParaRPr lang="it-IT" sz="1600" dirty="0">
              <a:solidFill>
                <a:srgbClr val="FFFF00"/>
              </a:solidFill>
              <a:latin typeface="+mn-lt"/>
              <a:ea typeface="Calibri" panose="020F0502020204030204" pitchFamily="34" charset="0"/>
              <a:cs typeface="Times New Roman" panose="02020603050405020304" pitchFamily="18" charset="0"/>
            </a:endParaRPr>
          </a:p>
          <a:p>
            <a:pPr algn="ctr">
              <a:spcAft>
                <a:spcPts val="0"/>
              </a:spcAft>
            </a:pPr>
            <a:r>
              <a:rPr lang="it-IT" sz="1600" i="1" dirty="0">
                <a:solidFill>
                  <a:srgbClr val="FFFF00"/>
                </a:solidFill>
                <a:latin typeface="+mn-lt"/>
                <a:ea typeface="Calibri" panose="020F0502020204030204" pitchFamily="34" charset="0"/>
                <a:cs typeface="Times New Roman" panose="02020603050405020304" pitchFamily="18" charset="0"/>
              </a:rPr>
              <a:t>“Se vuoi trovare la sorgente/devi proseguire in su, controcorrente. / Penetra, cerca, non cedere../Sorgente dove sei?”</a:t>
            </a:r>
          </a:p>
          <a:p>
            <a:pPr algn="ctr">
              <a:spcAft>
                <a:spcPts val="0"/>
              </a:spcAft>
            </a:pPr>
            <a:r>
              <a:rPr lang="it-IT" sz="1600" dirty="0">
                <a:solidFill>
                  <a:srgbClr val="FFFF00"/>
                </a:solidFill>
                <a:latin typeface="+mn-lt"/>
                <a:ea typeface="Calibri" panose="020F0502020204030204" pitchFamily="34" charset="0"/>
                <a:cs typeface="Times New Roman" panose="02020603050405020304" pitchFamily="18" charset="0"/>
              </a:rPr>
              <a:t> [Giovanni Paolo II, La sorgente].</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47192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A15BAE81-EC64-4DFF-80FD-32B80BA54A06}"/>
              </a:ext>
            </a:extLst>
          </p:cNvPr>
          <p:cNvPicPr>
            <a:picLocks noGrp="1" noChangeAspect="1"/>
          </p:cNvPicPr>
          <p:nvPr>
            <p:ph type="pic" idx="1"/>
          </p:nvPr>
        </p:nvPicPr>
        <p:blipFill rotWithShape="1">
          <a:blip r:embed="rId2"/>
          <a:srcRect l="8421" r="17295"/>
          <a:stretch/>
        </p:blipFill>
        <p:spPr>
          <a:xfrm>
            <a:off x="7628708" y="1769519"/>
            <a:ext cx="4258492" cy="4572000"/>
          </a:xfrm>
        </p:spPr>
      </p:pic>
      <p:sp>
        <p:nvSpPr>
          <p:cNvPr id="4" name="Segnaposto testo 3">
            <a:extLst>
              <a:ext uri="{FF2B5EF4-FFF2-40B4-BE49-F238E27FC236}">
                <a16:creationId xmlns:a16="http://schemas.microsoft.com/office/drawing/2014/main" id="{F96B7EF5-AA73-49A4-A287-DAF045C01D8B}"/>
              </a:ext>
            </a:extLst>
          </p:cNvPr>
          <p:cNvSpPr>
            <a:spLocks noGrp="1"/>
          </p:cNvSpPr>
          <p:nvPr>
            <p:ph type="body" sz="half" idx="2"/>
          </p:nvPr>
        </p:nvSpPr>
        <p:spPr>
          <a:xfrm>
            <a:off x="627017" y="574766"/>
            <a:ext cx="7001691" cy="5826034"/>
          </a:xfrm>
        </p:spPr>
        <p:txBody>
          <a:bodyPr>
            <a:normAutofit fontScale="92500" lnSpcReduction="10000"/>
          </a:bodyPr>
          <a:lstStyle/>
          <a:p>
            <a:pPr algn="ctr"/>
            <a:r>
              <a:rPr lang="it-IT" sz="2400" dirty="0">
                <a:latin typeface="+mn-lt"/>
                <a:ea typeface="Calibri" panose="020F0502020204030204" pitchFamily="34" charset="0"/>
                <a:cs typeface="Times New Roman" panose="02020603050405020304" pitchFamily="18" charset="0"/>
              </a:rPr>
              <a:t>Così, il primo passo verso la maturazione umana è riconoscere di non essere autosufficiente, ma di essere “un mendicante”. Ho bisogno dell’altro, è la mia natura umana che me lo chiede. L’educazione alla sessualità è educazione all’apertura all’Altro che mi ha fatto, al Tu che ama la mia vita, perché la vuole portare a pienezza.</a:t>
            </a:r>
          </a:p>
          <a:p>
            <a:pPr algn="ctr"/>
            <a:endParaRPr lang="it-IT" sz="2400" dirty="0">
              <a:latin typeface="+mn-lt"/>
              <a:ea typeface="Calibri" panose="020F0502020204030204" pitchFamily="34" charset="0"/>
              <a:cs typeface="Times New Roman" panose="02020603050405020304" pitchFamily="18" charset="0"/>
            </a:endParaRPr>
          </a:p>
          <a:p>
            <a:pPr algn="ctr"/>
            <a:r>
              <a:rPr lang="it-IT" sz="2400" dirty="0">
                <a:solidFill>
                  <a:srgbClr val="FFFF00"/>
                </a:solidFill>
                <a:latin typeface="+mn-lt"/>
                <a:ea typeface="Calibri" panose="020F0502020204030204" pitchFamily="34" charset="0"/>
                <a:cs typeface="Times New Roman" panose="02020603050405020304" pitchFamily="18" charset="0"/>
              </a:rPr>
              <a:t>Il cuore dell’uomo è fatto per l’alterità, per la relazione, per l’amore.</a:t>
            </a:r>
          </a:p>
          <a:p>
            <a:pPr algn="ctr"/>
            <a:r>
              <a:rPr lang="it-IT" sz="2600" i="1" dirty="0">
                <a:solidFill>
                  <a:srgbClr val="FFFF00"/>
                </a:solidFill>
                <a:latin typeface="+mn-lt"/>
                <a:ea typeface="Calibri" panose="020F0502020204030204" pitchFamily="34" charset="0"/>
                <a:cs typeface="Times New Roman" panose="02020603050405020304" pitchFamily="18" charset="0"/>
              </a:rPr>
              <a:t>“Tardi ti ho amato, Bellezza tanto antica e tanto nuova, tardi ti ho amato! (…) Ci hai fatti per te, Signore. E il nostro cuore è inquieto </a:t>
            </a:r>
            <a:r>
              <a:rPr lang="it-IT" sz="2600" i="1" dirty="0" err="1">
                <a:solidFill>
                  <a:srgbClr val="FFFF00"/>
                </a:solidFill>
                <a:latin typeface="+mn-lt"/>
                <a:ea typeface="Calibri" panose="020F0502020204030204" pitchFamily="34" charset="0"/>
                <a:cs typeface="Times New Roman" panose="02020603050405020304" pitchFamily="18" charset="0"/>
              </a:rPr>
              <a:t>finchè</a:t>
            </a:r>
            <a:r>
              <a:rPr lang="it-IT" sz="2600" i="1" dirty="0">
                <a:solidFill>
                  <a:srgbClr val="FFFF00"/>
                </a:solidFill>
                <a:latin typeface="+mn-lt"/>
                <a:ea typeface="Calibri" panose="020F0502020204030204" pitchFamily="34" charset="0"/>
                <a:cs typeface="Times New Roman" panose="02020603050405020304" pitchFamily="18" charset="0"/>
              </a:rPr>
              <a:t> non riposa in Te”</a:t>
            </a:r>
          </a:p>
          <a:p>
            <a:pPr algn="ctr"/>
            <a:r>
              <a:rPr lang="it-IT" sz="2400" dirty="0">
                <a:solidFill>
                  <a:srgbClr val="FFFF00"/>
                </a:solidFill>
                <a:latin typeface="+mn-lt"/>
                <a:ea typeface="Calibri" panose="020F0502020204030204" pitchFamily="34" charset="0"/>
                <a:cs typeface="Times New Roman" panose="02020603050405020304" pitchFamily="18" charset="0"/>
              </a:rPr>
              <a:t> </a:t>
            </a:r>
            <a:r>
              <a:rPr lang="it-IT" sz="1600" dirty="0">
                <a:solidFill>
                  <a:srgbClr val="FFFF00"/>
                </a:solidFill>
                <a:latin typeface="+mn-lt"/>
                <a:ea typeface="Calibri" panose="020F0502020204030204" pitchFamily="34" charset="0"/>
                <a:cs typeface="Times New Roman" panose="02020603050405020304" pitchFamily="18" charset="0"/>
              </a:rPr>
              <a:t>[Agostino d’Ippona, Le Confessioni]</a:t>
            </a:r>
          </a:p>
          <a:p>
            <a:endParaRPr lang="it-IT" dirty="0"/>
          </a:p>
        </p:txBody>
      </p:sp>
    </p:spTree>
    <p:extLst>
      <p:ext uri="{BB962C8B-B14F-4D97-AF65-F5344CB8AC3E}">
        <p14:creationId xmlns:p14="http://schemas.microsoft.com/office/powerpoint/2010/main" val="2663979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81F2A-4F64-4872-B847-4A5B4D1A7B24}"/>
              </a:ext>
            </a:extLst>
          </p:cNvPr>
          <p:cNvSpPr>
            <a:spLocks noGrp="1"/>
          </p:cNvSpPr>
          <p:nvPr>
            <p:ph type="title"/>
          </p:nvPr>
        </p:nvSpPr>
        <p:spPr>
          <a:xfrm>
            <a:off x="580188" y="559526"/>
            <a:ext cx="9634965" cy="642257"/>
          </a:xfrm>
        </p:spPr>
        <p:txBody>
          <a:bodyPr/>
          <a:lstStyle/>
          <a:p>
            <a:r>
              <a:rPr lang="it-IT" sz="2800" b="1" dirty="0">
                <a:solidFill>
                  <a:srgbClr val="FFFF00"/>
                </a:solidFill>
                <a:ea typeface="Calibri" panose="020F0502020204030204" pitchFamily="34" charset="0"/>
                <a:cs typeface="Times New Roman" panose="02020603050405020304" pitchFamily="18" charset="0"/>
              </a:rPr>
              <a:t> LA LEGGE NATURALE INSCRITTA NEL CUORE DELL’UOMO</a:t>
            </a:r>
            <a:endParaRPr lang="it-IT" sz="2800" dirty="0">
              <a:solidFill>
                <a:srgbClr val="FFFF00"/>
              </a:solidFill>
            </a:endParaRPr>
          </a:p>
        </p:txBody>
      </p:sp>
      <p:sp>
        <p:nvSpPr>
          <p:cNvPr id="4" name="Segnaposto testo 3">
            <a:extLst>
              <a:ext uri="{FF2B5EF4-FFF2-40B4-BE49-F238E27FC236}">
                <a16:creationId xmlns:a16="http://schemas.microsoft.com/office/drawing/2014/main" id="{6D487FF7-DC14-4218-9D4B-FC7C5D9C2225}"/>
              </a:ext>
            </a:extLst>
          </p:cNvPr>
          <p:cNvSpPr>
            <a:spLocks noGrp="1"/>
          </p:cNvSpPr>
          <p:nvPr>
            <p:ph type="body" sz="half" idx="2"/>
          </p:nvPr>
        </p:nvSpPr>
        <p:spPr>
          <a:xfrm>
            <a:off x="580188" y="1672046"/>
            <a:ext cx="6395378" cy="4859383"/>
          </a:xfrm>
        </p:spPr>
        <p:txBody>
          <a:bodyPr>
            <a:normAutofit/>
          </a:bodyPr>
          <a:lstStyle/>
          <a:p>
            <a:r>
              <a:rPr lang="it-IT" sz="1600" dirty="0">
                <a:latin typeface="+mn-lt"/>
                <a:ea typeface="Calibri" panose="020F0502020204030204" pitchFamily="34" charset="0"/>
                <a:cs typeface="Times New Roman" panose="02020603050405020304" pitchFamily="18" charset="0"/>
              </a:rPr>
              <a:t>L’io che matura si apre al Tu trascendente, all’oggettività della persona, cioè al valore della persona in quanto tale; e infine si apre alla moralità, cioè si paragona con la legge che indica una strada di crescita. Così la Legge naturale, inscritta nel cuore dell’uomo, orienta al bene, al vero, al bello, al giusto. </a:t>
            </a:r>
          </a:p>
          <a:p>
            <a:endParaRPr lang="it-IT" sz="1600" dirty="0">
              <a:latin typeface="+mn-lt"/>
              <a:ea typeface="Calibri" panose="020F0502020204030204" pitchFamily="34" charset="0"/>
              <a:cs typeface="Times New Roman" panose="02020603050405020304" pitchFamily="18" charset="0"/>
            </a:endParaRPr>
          </a:p>
          <a:p>
            <a:r>
              <a:rPr lang="it-IT" sz="1600" dirty="0">
                <a:solidFill>
                  <a:srgbClr val="FFFF00"/>
                </a:solidFill>
                <a:latin typeface="+mn-lt"/>
                <a:ea typeface="Calibri" panose="020F0502020204030204" pitchFamily="34" charset="0"/>
                <a:cs typeface="Times New Roman" panose="02020603050405020304" pitchFamily="18" charset="0"/>
              </a:rPr>
              <a:t>C’è anche la Legge positiva, quella scritta dagli uomini per regolare la giustizia e il bene comune, che è giusta se in accordo con la Legge naturale, altrimenti diventa pretesa, sopruso, ingiustizia. Bisogna infatti chiedersi: il modo di legiferare di oggi in materia di persona umana, vita, famiglia, salute, sessualità, è giusto? Aderisce alla verità o , in nome di presunti diritti, ciascuno può disporre della propria e altrui vita come gli pare? Ricorda cosa abbiamo detto a proposito di ecologia: si rischia lo stesso meccanismo culturale, per cui tutto è mio, aria, acqua, spazi, ecc. e ne faccio ciò che mi pare.</a:t>
            </a:r>
          </a:p>
          <a:p>
            <a:endParaRPr lang="it-IT" dirty="0"/>
          </a:p>
        </p:txBody>
      </p:sp>
      <p:pic>
        <p:nvPicPr>
          <p:cNvPr id="7" name="Segnaposto contenuto 6">
            <a:extLst>
              <a:ext uri="{FF2B5EF4-FFF2-40B4-BE49-F238E27FC236}">
                <a16:creationId xmlns:a16="http://schemas.microsoft.com/office/drawing/2014/main" id="{F77CBC74-D814-438F-87D4-62E18674CA6E}"/>
              </a:ext>
            </a:extLst>
          </p:cNvPr>
          <p:cNvPicPr>
            <a:picLocks noGrp="1" noChangeAspect="1"/>
          </p:cNvPicPr>
          <p:nvPr>
            <p:ph idx="1"/>
          </p:nvPr>
        </p:nvPicPr>
        <p:blipFill rotWithShape="1">
          <a:blip r:embed="rId2"/>
          <a:srcRect l="4998" t="-773" r="17691" b="773"/>
          <a:stretch/>
        </p:blipFill>
        <p:spPr>
          <a:xfrm>
            <a:off x="6975566" y="1828800"/>
            <a:ext cx="5265174" cy="3813841"/>
          </a:xfrm>
        </p:spPr>
      </p:pic>
    </p:spTree>
    <p:extLst>
      <p:ext uri="{BB962C8B-B14F-4D97-AF65-F5344CB8AC3E}">
        <p14:creationId xmlns:p14="http://schemas.microsoft.com/office/powerpoint/2010/main" val="207911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9AB727-5B7D-433D-A235-CE16953AB892}"/>
              </a:ext>
            </a:extLst>
          </p:cNvPr>
          <p:cNvSpPr>
            <a:spLocks noGrp="1"/>
          </p:cNvSpPr>
          <p:nvPr>
            <p:ph type="title"/>
          </p:nvPr>
        </p:nvSpPr>
        <p:spPr>
          <a:xfrm>
            <a:off x="6037752" y="548639"/>
            <a:ext cx="4488200" cy="966652"/>
          </a:xfrm>
        </p:spPr>
        <p:txBody>
          <a:bodyPr/>
          <a:lstStyle/>
          <a:p>
            <a:r>
              <a:rPr lang="it-IT" sz="2800" b="1" dirty="0">
                <a:solidFill>
                  <a:schemeClr val="tx1"/>
                </a:solidFill>
                <a:ea typeface="Calibri" panose="020F0502020204030204" pitchFamily="34" charset="0"/>
                <a:cs typeface="Times New Roman" panose="02020603050405020304" pitchFamily="18" charset="0"/>
              </a:rPr>
              <a:t>LA LEGGE DI DIO E’ </a:t>
            </a:r>
            <a:br>
              <a:rPr lang="it-IT" sz="2800" b="1" dirty="0">
                <a:solidFill>
                  <a:schemeClr val="tx1"/>
                </a:solidFill>
                <a:ea typeface="Calibri" panose="020F0502020204030204" pitchFamily="34" charset="0"/>
                <a:cs typeface="Times New Roman" panose="02020603050405020304" pitchFamily="18" charset="0"/>
              </a:rPr>
            </a:br>
            <a:r>
              <a:rPr lang="it-IT" sz="2800" b="1" dirty="0">
                <a:solidFill>
                  <a:schemeClr val="tx1"/>
                </a:solidFill>
                <a:ea typeface="Calibri" panose="020F0502020204030204" pitchFamily="34" charset="0"/>
                <a:cs typeface="Times New Roman" panose="02020603050405020304" pitchFamily="18" charset="0"/>
              </a:rPr>
              <a:t>PER IL BENE DELL’UOMO</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6" name="Segnaposto contenuto 5">
            <a:extLst>
              <a:ext uri="{FF2B5EF4-FFF2-40B4-BE49-F238E27FC236}">
                <a16:creationId xmlns:a16="http://schemas.microsoft.com/office/drawing/2014/main" id="{5A4DA848-D3B5-4162-B7FA-FFECE1D93A66}"/>
              </a:ext>
            </a:extLst>
          </p:cNvPr>
          <p:cNvPicPr>
            <a:picLocks noGrp="1" noChangeAspect="1"/>
          </p:cNvPicPr>
          <p:nvPr>
            <p:ph idx="1"/>
          </p:nvPr>
        </p:nvPicPr>
        <p:blipFill>
          <a:blip r:embed="rId2"/>
          <a:stretch>
            <a:fillRect/>
          </a:stretch>
        </p:blipFill>
        <p:spPr>
          <a:xfrm>
            <a:off x="7050216" y="1263871"/>
            <a:ext cx="4555025" cy="5084678"/>
          </a:xfrm>
        </p:spPr>
      </p:pic>
      <p:sp>
        <p:nvSpPr>
          <p:cNvPr id="4" name="Segnaposto testo 3">
            <a:extLst>
              <a:ext uri="{FF2B5EF4-FFF2-40B4-BE49-F238E27FC236}">
                <a16:creationId xmlns:a16="http://schemas.microsoft.com/office/drawing/2014/main" id="{E502DFC1-4D1A-4486-A44F-DF8E49B6C546}"/>
              </a:ext>
            </a:extLst>
          </p:cNvPr>
          <p:cNvSpPr>
            <a:spLocks noGrp="1"/>
          </p:cNvSpPr>
          <p:nvPr>
            <p:ph type="body" sz="half" idx="2"/>
          </p:nvPr>
        </p:nvSpPr>
        <p:spPr>
          <a:xfrm>
            <a:off x="470263" y="339634"/>
            <a:ext cx="5567489" cy="6518366"/>
          </a:xfrm>
        </p:spPr>
        <p:txBody>
          <a:bodyPr>
            <a:normAutofit fontScale="92500"/>
          </a:bodyPr>
          <a:lstStyle/>
          <a:p>
            <a:r>
              <a:rPr lang="it-IT" sz="2000" dirty="0">
                <a:latin typeface="+mn-lt"/>
                <a:ea typeface="Calibri" panose="020F0502020204030204" pitchFamily="34" charset="0"/>
                <a:cs typeface="Times New Roman" panose="02020603050405020304" pitchFamily="18" charset="0"/>
              </a:rPr>
              <a:t>I Dieci Comandamenti affidati da Dio al suo popolo sono l’aiuto alla sua maturazione, dei cartelli indicatori, non un imbroglio o un fastidio, un ostacolo alla libertà dell’individuo. La maturazione sessuale avviene se maturano nella persona la sanità culturale e la sanità affettiva.</a:t>
            </a:r>
          </a:p>
          <a:p>
            <a:r>
              <a:rPr lang="it-IT" sz="2000" dirty="0">
                <a:solidFill>
                  <a:srgbClr val="FFFF00"/>
                </a:solidFill>
                <a:latin typeface="+mn-lt"/>
                <a:ea typeface="Calibri" panose="020F0502020204030204" pitchFamily="34" charset="0"/>
                <a:cs typeface="Times New Roman" panose="02020603050405020304" pitchFamily="18" charset="0"/>
              </a:rPr>
              <a:t> La vita è un continuo allenamento per diventare veri, cioè morali. L’amore fa soffrire perché è offerta di sé, è apertura del cuore (l’amore </a:t>
            </a:r>
            <a:r>
              <a:rPr lang="it-IT" sz="2000" i="1" dirty="0">
                <a:solidFill>
                  <a:srgbClr val="FFFF00"/>
                </a:solidFill>
                <a:latin typeface="+mn-lt"/>
                <a:ea typeface="Calibri" panose="020F0502020204030204" pitchFamily="34" charset="0"/>
                <a:cs typeface="Times New Roman" panose="02020603050405020304" pitchFamily="18" charset="0"/>
              </a:rPr>
              <a:t>s’offre</a:t>
            </a:r>
            <a:r>
              <a:rPr lang="it-IT" sz="2000" dirty="0">
                <a:solidFill>
                  <a:srgbClr val="FFFF00"/>
                </a:solidFill>
                <a:latin typeface="+mn-lt"/>
                <a:ea typeface="Calibri" panose="020F0502020204030204" pitchFamily="34" charset="0"/>
                <a:cs typeface="Times New Roman" panose="02020603050405020304" pitchFamily="18" charset="0"/>
              </a:rPr>
              <a:t> sempre): ma questa è la condizione per cambiare il mondo. L’amore è fecondo, è affettività, ovvero è contagioso</a:t>
            </a:r>
            <a:r>
              <a:rPr lang="it-IT" sz="2000" dirty="0">
                <a:latin typeface="+mn-lt"/>
                <a:ea typeface="Calibri" panose="020F0502020204030204" pitchFamily="34" charset="0"/>
                <a:cs typeface="Times New Roman" panose="02020603050405020304" pitchFamily="18" charset="0"/>
              </a:rPr>
              <a:t>.</a:t>
            </a:r>
          </a:p>
          <a:p>
            <a:r>
              <a:rPr lang="it-IT" sz="2000" i="1" dirty="0">
                <a:latin typeface="+mn-lt"/>
                <a:ea typeface="Calibri" panose="020F0502020204030204" pitchFamily="34" charset="0"/>
                <a:cs typeface="Times New Roman" panose="02020603050405020304" pitchFamily="18" charset="0"/>
              </a:rPr>
              <a:t>“</a:t>
            </a:r>
            <a:r>
              <a:rPr lang="it-IT" sz="2000" i="1" dirty="0" err="1">
                <a:latin typeface="+mn-lt"/>
                <a:ea typeface="Calibri" panose="020F0502020204030204" pitchFamily="34" charset="0"/>
                <a:cs typeface="Times New Roman" panose="02020603050405020304" pitchFamily="18" charset="0"/>
              </a:rPr>
              <a:t>Bonum</a:t>
            </a:r>
            <a:r>
              <a:rPr lang="it-IT" sz="2000" i="1" dirty="0">
                <a:latin typeface="+mn-lt"/>
                <a:ea typeface="Calibri" panose="020F0502020204030204" pitchFamily="34" charset="0"/>
                <a:cs typeface="Times New Roman" panose="02020603050405020304" pitchFamily="18" charset="0"/>
              </a:rPr>
              <a:t> est </a:t>
            </a:r>
            <a:r>
              <a:rPr lang="it-IT" sz="2000" i="1" dirty="0" err="1">
                <a:latin typeface="+mn-lt"/>
                <a:ea typeface="Calibri" panose="020F0502020204030204" pitchFamily="34" charset="0"/>
                <a:cs typeface="Times New Roman" panose="02020603050405020304" pitchFamily="18" charset="0"/>
              </a:rPr>
              <a:t>diffusivum</a:t>
            </a:r>
            <a:r>
              <a:rPr lang="it-IT" sz="2000" i="1" dirty="0">
                <a:latin typeface="+mn-lt"/>
                <a:ea typeface="Calibri" panose="020F0502020204030204" pitchFamily="34" charset="0"/>
                <a:cs typeface="Times New Roman" panose="02020603050405020304" pitchFamily="18" charset="0"/>
              </a:rPr>
              <a:t> sui</a:t>
            </a:r>
            <a:r>
              <a:rPr lang="it-IT" sz="2000" dirty="0">
                <a:latin typeface="+mn-lt"/>
                <a:ea typeface="Calibri" panose="020F0502020204030204" pitchFamily="34" charset="0"/>
                <a:cs typeface="Times New Roman" panose="02020603050405020304" pitchFamily="18" charset="0"/>
              </a:rPr>
              <a:t>”</a:t>
            </a:r>
            <a:r>
              <a:rPr lang="it-IT" sz="1700" dirty="0">
                <a:latin typeface="+mn-lt"/>
                <a:ea typeface="Calibri" panose="020F0502020204030204" pitchFamily="34" charset="0"/>
                <a:cs typeface="Times New Roman" panose="02020603050405020304" pitchFamily="18" charset="0"/>
              </a:rPr>
              <a:t> (Tommaso d’Aquino)</a:t>
            </a:r>
            <a:r>
              <a:rPr lang="it-IT" sz="2000" dirty="0">
                <a:latin typeface="+mn-lt"/>
                <a:ea typeface="Calibri" panose="020F0502020204030204" pitchFamily="34" charset="0"/>
                <a:cs typeface="Times New Roman" panose="02020603050405020304" pitchFamily="18" charset="0"/>
              </a:rPr>
              <a:t>  Il bene diffonde se stesso per attrazione. Di questo bene il mondo ne ha un disperato bisogno: l’umanità vive per la diffusione dell’Amore o muore per il contagio del male, come una peste nera. </a:t>
            </a:r>
            <a:r>
              <a:rPr lang="it-IT" sz="2000" i="1" dirty="0">
                <a:solidFill>
                  <a:srgbClr val="FFFF00"/>
                </a:solidFill>
                <a:latin typeface="+mn-lt"/>
                <a:ea typeface="Calibri" panose="020F0502020204030204" pitchFamily="34" charset="0"/>
                <a:cs typeface="Times New Roman" panose="02020603050405020304" pitchFamily="18" charset="0"/>
              </a:rPr>
              <a:t>“La Chiesa non cresce mai per proselitismo, ma per attrazione”</a:t>
            </a:r>
            <a:r>
              <a:rPr lang="it-IT" sz="2000" dirty="0">
                <a:solidFill>
                  <a:srgbClr val="FFFF00"/>
                </a:solidFill>
                <a:latin typeface="+mn-lt"/>
                <a:ea typeface="Calibri" panose="020F0502020204030204" pitchFamily="34" charset="0"/>
                <a:cs typeface="Times New Roman" panose="02020603050405020304" pitchFamily="18" charset="0"/>
              </a:rPr>
              <a:t>                    						</a:t>
            </a:r>
            <a:r>
              <a:rPr lang="it-IT" sz="1700" dirty="0">
                <a:latin typeface="+mn-lt"/>
                <a:ea typeface="Calibri" panose="020F0502020204030204" pitchFamily="34" charset="0"/>
                <a:cs typeface="Times New Roman" panose="02020603050405020304" pitchFamily="18" charset="0"/>
              </a:rPr>
              <a:t>[Papa Benedetto XVI]</a:t>
            </a:r>
          </a:p>
          <a:p>
            <a:endParaRPr lang="it-IT" dirty="0"/>
          </a:p>
        </p:txBody>
      </p:sp>
    </p:spTree>
    <p:extLst>
      <p:ext uri="{BB962C8B-B14F-4D97-AF65-F5344CB8AC3E}">
        <p14:creationId xmlns:p14="http://schemas.microsoft.com/office/powerpoint/2010/main" val="23066212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BB6E4-2F02-48E2-B8F9-0D5C975B6809}"/>
              </a:ext>
            </a:extLst>
          </p:cNvPr>
          <p:cNvSpPr>
            <a:spLocks noGrp="1"/>
          </p:cNvSpPr>
          <p:nvPr>
            <p:ph type="title"/>
          </p:nvPr>
        </p:nvSpPr>
        <p:spPr>
          <a:xfrm>
            <a:off x="736943" y="272143"/>
            <a:ext cx="3401064" cy="772886"/>
          </a:xfrm>
        </p:spPr>
        <p:txBody>
          <a:bodyPr/>
          <a:lstStyle/>
          <a:p>
            <a:r>
              <a:rPr lang="it-IT" sz="3600" b="1" dirty="0">
                <a:solidFill>
                  <a:srgbClr val="FFFF00"/>
                </a:solidFill>
                <a:ea typeface="Calibri" panose="020F0502020204030204" pitchFamily="34" charset="0"/>
                <a:cs typeface="Times New Roman" panose="02020603050405020304" pitchFamily="18" charset="0"/>
              </a:rPr>
              <a:t>L’AFFETTIVITA’</a:t>
            </a:r>
            <a:endParaRPr lang="it-IT" sz="3600" dirty="0">
              <a:solidFill>
                <a:srgbClr val="FFFF00"/>
              </a:solidFill>
            </a:endParaRPr>
          </a:p>
        </p:txBody>
      </p:sp>
      <p:pic>
        <p:nvPicPr>
          <p:cNvPr id="6" name="Segnaposto contenuto 5">
            <a:extLst>
              <a:ext uri="{FF2B5EF4-FFF2-40B4-BE49-F238E27FC236}">
                <a16:creationId xmlns:a16="http://schemas.microsoft.com/office/drawing/2014/main" id="{516CDB11-509E-4F2C-B1C4-4EE1FBB901DB}"/>
              </a:ext>
            </a:extLst>
          </p:cNvPr>
          <p:cNvPicPr>
            <a:picLocks noGrp="1" noChangeAspect="1"/>
          </p:cNvPicPr>
          <p:nvPr>
            <p:ph idx="1"/>
          </p:nvPr>
        </p:nvPicPr>
        <p:blipFill rotWithShape="1">
          <a:blip r:embed="rId2"/>
          <a:srcRect r="12104"/>
          <a:stretch/>
        </p:blipFill>
        <p:spPr>
          <a:xfrm>
            <a:off x="6716680" y="1515293"/>
            <a:ext cx="5248898" cy="4336868"/>
          </a:xfrm>
        </p:spPr>
      </p:pic>
      <p:sp>
        <p:nvSpPr>
          <p:cNvPr id="4" name="Segnaposto testo 3">
            <a:extLst>
              <a:ext uri="{FF2B5EF4-FFF2-40B4-BE49-F238E27FC236}">
                <a16:creationId xmlns:a16="http://schemas.microsoft.com/office/drawing/2014/main" id="{1FBDB622-E02B-4D7F-B938-B25644A0210F}"/>
              </a:ext>
            </a:extLst>
          </p:cNvPr>
          <p:cNvSpPr>
            <a:spLocks noGrp="1"/>
          </p:cNvSpPr>
          <p:nvPr>
            <p:ph type="body" sz="half" idx="2"/>
          </p:nvPr>
        </p:nvSpPr>
        <p:spPr>
          <a:xfrm>
            <a:off x="339634" y="1254034"/>
            <a:ext cx="6165669" cy="5303520"/>
          </a:xfrm>
        </p:spPr>
        <p:txBody>
          <a:bodyPr>
            <a:normAutofit/>
          </a:bodyPr>
          <a:lstStyle/>
          <a:p>
            <a:r>
              <a:rPr lang="it-IT" sz="1800" dirty="0">
                <a:solidFill>
                  <a:srgbClr val="FFFF00"/>
                </a:solidFill>
                <a:latin typeface="+mn-lt"/>
                <a:ea typeface="Calibri" panose="020F0502020204030204" pitchFamily="34" charset="0"/>
                <a:cs typeface="Times New Roman" panose="02020603050405020304" pitchFamily="18" charset="0"/>
              </a:rPr>
              <a:t>La nostra vita è una trama di rapporti e l’affettività è la necessità di avere care alcune persone, di avere dei legami. Senza sani rapporti con i propri cari si rischia di non avere radici, di non avere “casa”.    Non è solo un disagio psicologico, ma esistenziale.   La famiglia è il luogo, l’ambiente umano, dove trovi le persone che ti fanno vedere la vita. La famiglia è il luogo dove ti accorgi che niente e nessuno è contro di te. Non è questione di sentimentalismo, ma di ambiente sano che diventa scuola di vita: la famiglia è la prima scuola, è il primo seminario, è la prima Chiesa per ciascuno.</a:t>
            </a:r>
          </a:p>
          <a:p>
            <a:r>
              <a:rPr lang="it-IT" sz="1800" dirty="0">
                <a:latin typeface="+mn-lt"/>
                <a:ea typeface="Calibri" panose="020F0502020204030204" pitchFamily="34" charset="0"/>
                <a:cs typeface="Times New Roman" panose="02020603050405020304" pitchFamily="18" charset="0"/>
              </a:rPr>
              <a:t>Ai giovani aspetta una grande responsabilità, che è di costituire famiglie vere, sane, sante. Anche chi pensa di farsi prete o suora deve sognare di fare famiglia. Chi pensa di fare una famiglia occorre che abbia prima pensato alla consacrazione totale di sé.</a:t>
            </a:r>
          </a:p>
          <a:p>
            <a:endParaRPr lang="it-IT" dirty="0"/>
          </a:p>
        </p:txBody>
      </p:sp>
    </p:spTree>
    <p:extLst>
      <p:ext uri="{BB962C8B-B14F-4D97-AF65-F5344CB8AC3E}">
        <p14:creationId xmlns:p14="http://schemas.microsoft.com/office/powerpoint/2010/main" val="32964118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EFCDA-3F09-47C0-AB22-1D699D35D01B}"/>
              </a:ext>
            </a:extLst>
          </p:cNvPr>
          <p:cNvSpPr>
            <a:spLocks noGrp="1"/>
          </p:cNvSpPr>
          <p:nvPr>
            <p:ph type="title"/>
          </p:nvPr>
        </p:nvSpPr>
        <p:spPr>
          <a:xfrm>
            <a:off x="840398" y="-353431"/>
            <a:ext cx="5092906" cy="1574808"/>
          </a:xfrm>
        </p:spPr>
        <p:txBody>
          <a:bodyPr>
            <a:normAutofit fontScale="90000"/>
          </a:bodyPr>
          <a:lstStyle/>
          <a:p>
            <a:r>
              <a:rPr lang="it-IT" b="1" dirty="0">
                <a:solidFill>
                  <a:srgbClr val="FFFF00"/>
                </a:solidFill>
                <a:ea typeface="Calibri" panose="020F0502020204030204" pitchFamily="34" charset="0"/>
                <a:cs typeface="Times New Roman" panose="02020603050405020304" pitchFamily="18" charset="0"/>
              </a:rPr>
              <a:t>LA MATURITA’ SESSUALE E’ LA PATERNITA’</a:t>
            </a:r>
            <a:endParaRPr lang="it-IT" dirty="0">
              <a:solidFill>
                <a:srgbClr val="FFFF00"/>
              </a:solidFill>
            </a:endParaRPr>
          </a:p>
        </p:txBody>
      </p:sp>
      <p:sp>
        <p:nvSpPr>
          <p:cNvPr id="4" name="Segnaposto testo 3">
            <a:extLst>
              <a:ext uri="{FF2B5EF4-FFF2-40B4-BE49-F238E27FC236}">
                <a16:creationId xmlns:a16="http://schemas.microsoft.com/office/drawing/2014/main" id="{BF9B75AB-D040-4296-A4C8-999D690EC00E}"/>
              </a:ext>
            </a:extLst>
          </p:cNvPr>
          <p:cNvSpPr>
            <a:spLocks noGrp="1"/>
          </p:cNvSpPr>
          <p:nvPr>
            <p:ph type="body" sz="half" idx="2"/>
          </p:nvPr>
        </p:nvSpPr>
        <p:spPr>
          <a:xfrm>
            <a:off x="444138" y="1698171"/>
            <a:ext cx="6505408" cy="4833258"/>
          </a:xfrm>
        </p:spPr>
        <p:txBody>
          <a:bodyPr>
            <a:normAutofit/>
          </a:bodyPr>
          <a:lstStyle/>
          <a:p>
            <a:r>
              <a:rPr lang="it-IT" sz="1800" dirty="0">
                <a:latin typeface="+mn-lt"/>
                <a:ea typeface="Calibri" panose="020F0502020204030204" pitchFamily="34" charset="0"/>
                <a:cs typeface="Times New Roman" panose="02020603050405020304" pitchFamily="18" charset="0"/>
              </a:rPr>
              <a:t>Il massimo grado della maturazione sessuale umana è la paternità, ovvero generare una discendenza, desiderare che la vita continui. Il rapporto col padre è fondamentale nella crescita serena e completa dell’affettività: un figlio non deve scimmiottare il padre per somigliargli, ma vuole riempire la sua vita di tutti i valori che ha visto vivere dal padre, come il valore dell’amore, della solidarietà, della giustizia, della trascendenza. Diventare come il padre significa avere una capacità di giudizio, vedere di che ricchezza è pieno uno. Il figlio ha bisogno del padre per obbedire (</a:t>
            </a:r>
            <a:r>
              <a:rPr lang="it-IT" sz="1800" i="1" dirty="0" err="1">
                <a:latin typeface="+mn-lt"/>
                <a:ea typeface="Calibri" panose="020F0502020204030204" pitchFamily="34" charset="0"/>
                <a:cs typeface="Times New Roman" panose="02020603050405020304" pitchFamily="18" charset="0"/>
              </a:rPr>
              <a:t>ob-audire</a:t>
            </a:r>
            <a:r>
              <a:rPr lang="it-IT" sz="1800" dirty="0">
                <a:latin typeface="+mn-lt"/>
                <a:ea typeface="Calibri" panose="020F0502020204030204" pitchFamily="34" charset="0"/>
                <a:cs typeface="Times New Roman" panose="02020603050405020304" pitchFamily="18" charset="0"/>
              </a:rPr>
              <a:t>= ascoltare profondamente), cioè per dialogare con lui, per riempirsi di ragioni. Il figlio si apre con il padre e il padre con pazienza, passo dopo passo, guida il figlio verso un orizzonte più grande. L’autorità (da </a:t>
            </a:r>
            <a:r>
              <a:rPr lang="it-IT" sz="1800" i="1" dirty="0" err="1">
                <a:latin typeface="+mn-lt"/>
                <a:ea typeface="Calibri" panose="020F0502020204030204" pitchFamily="34" charset="0"/>
                <a:cs typeface="Times New Roman" panose="02020603050405020304" pitchFamily="18" charset="0"/>
              </a:rPr>
              <a:t>augere</a:t>
            </a:r>
            <a:r>
              <a:rPr lang="it-IT" sz="1800" dirty="0">
                <a:latin typeface="+mn-lt"/>
                <a:ea typeface="Calibri" panose="020F0502020204030204" pitchFamily="34" charset="0"/>
                <a:cs typeface="Times New Roman" panose="02020603050405020304" pitchFamily="18" charset="0"/>
              </a:rPr>
              <a:t>= crescere) è fondamentale per diventare sé stessi, non imponendosi, ma rendendo me </a:t>
            </a:r>
            <a:r>
              <a:rPr lang="it-IT" sz="1800" dirty="0" err="1">
                <a:latin typeface="+mn-lt"/>
                <a:ea typeface="Calibri" panose="020F0502020204030204" pitchFamily="34" charset="0"/>
                <a:cs typeface="Times New Roman" panose="02020603050405020304" pitchFamily="18" charset="0"/>
              </a:rPr>
              <a:t>me</a:t>
            </a:r>
            <a:r>
              <a:rPr lang="it-IT" sz="1800" dirty="0">
                <a:latin typeface="+mn-lt"/>
                <a:ea typeface="Calibri" panose="020F0502020204030204" pitchFamily="34" charset="0"/>
                <a:cs typeface="Times New Roman" panose="02020603050405020304" pitchFamily="18" charset="0"/>
              </a:rPr>
              <a:t> stesso.</a:t>
            </a:r>
          </a:p>
          <a:p>
            <a:endParaRPr lang="it-IT" dirty="0"/>
          </a:p>
        </p:txBody>
      </p:sp>
      <p:pic>
        <p:nvPicPr>
          <p:cNvPr id="6" name="Segnaposto immagine 5">
            <a:extLst>
              <a:ext uri="{FF2B5EF4-FFF2-40B4-BE49-F238E27FC236}">
                <a16:creationId xmlns:a16="http://schemas.microsoft.com/office/drawing/2014/main" id="{7594AC71-273C-45B4-8507-3DE3A4E48A06}"/>
              </a:ext>
            </a:extLst>
          </p:cNvPr>
          <p:cNvPicPr>
            <a:picLocks noGrp="1" noChangeAspect="1"/>
          </p:cNvPicPr>
          <p:nvPr>
            <p:ph type="pic" idx="1"/>
          </p:nvPr>
        </p:nvPicPr>
        <p:blipFill>
          <a:blip r:embed="rId2"/>
          <a:srcRect l="21788" r="21788"/>
          <a:stretch>
            <a:fillRect/>
          </a:stretch>
        </p:blipFill>
        <p:spPr>
          <a:xfrm>
            <a:off x="8026178" y="1698171"/>
            <a:ext cx="3200400" cy="4572000"/>
          </a:xfrm>
        </p:spPr>
      </p:pic>
    </p:spTree>
    <p:extLst>
      <p:ext uri="{BB962C8B-B14F-4D97-AF65-F5344CB8AC3E}">
        <p14:creationId xmlns:p14="http://schemas.microsoft.com/office/powerpoint/2010/main" val="23543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29B23-856A-44D8-94EB-10FA131DDD5F}"/>
              </a:ext>
            </a:extLst>
          </p:cNvPr>
          <p:cNvSpPr>
            <a:spLocks noGrp="1"/>
          </p:cNvSpPr>
          <p:nvPr>
            <p:ph type="title"/>
          </p:nvPr>
        </p:nvSpPr>
        <p:spPr>
          <a:xfrm>
            <a:off x="814273" y="18861"/>
            <a:ext cx="5092906" cy="1124139"/>
          </a:xfrm>
        </p:spPr>
        <p:txBody>
          <a:bodyPr>
            <a:normAutofit fontScale="90000"/>
          </a:bodyPr>
          <a:lstStyle/>
          <a:p>
            <a:r>
              <a:rPr lang="it-IT" b="1" dirty="0">
                <a:solidFill>
                  <a:srgbClr val="FFFF00"/>
                </a:solidFill>
                <a:ea typeface="Calibri" panose="020F0502020204030204" pitchFamily="34" charset="0"/>
                <a:cs typeface="Times New Roman" panose="02020603050405020304" pitchFamily="18" charset="0"/>
              </a:rPr>
              <a:t>LA MATURITA’ SESSUALE E’ LA MATERNITA’</a:t>
            </a:r>
            <a:endParaRPr lang="it-IT" dirty="0">
              <a:solidFill>
                <a:srgbClr val="FFFF00"/>
              </a:solidFill>
            </a:endParaRPr>
          </a:p>
        </p:txBody>
      </p:sp>
      <p:pic>
        <p:nvPicPr>
          <p:cNvPr id="6" name="Segnaposto immagine 5">
            <a:extLst>
              <a:ext uri="{FF2B5EF4-FFF2-40B4-BE49-F238E27FC236}">
                <a16:creationId xmlns:a16="http://schemas.microsoft.com/office/drawing/2014/main" id="{A8CE8BCF-1291-48C6-8C29-D496ED2B1AFE}"/>
              </a:ext>
            </a:extLst>
          </p:cNvPr>
          <p:cNvPicPr>
            <a:picLocks noGrp="1" noChangeAspect="1"/>
          </p:cNvPicPr>
          <p:nvPr>
            <p:ph type="pic" idx="1"/>
          </p:nvPr>
        </p:nvPicPr>
        <p:blipFill rotWithShape="1">
          <a:blip r:embed="rId2"/>
          <a:srcRect l="806" r="1120"/>
          <a:stretch/>
        </p:blipFill>
        <p:spPr>
          <a:xfrm>
            <a:off x="7785463" y="1658938"/>
            <a:ext cx="4075611" cy="4572000"/>
          </a:xfrm>
        </p:spPr>
      </p:pic>
      <p:sp>
        <p:nvSpPr>
          <p:cNvPr id="4" name="Segnaposto testo 3">
            <a:extLst>
              <a:ext uri="{FF2B5EF4-FFF2-40B4-BE49-F238E27FC236}">
                <a16:creationId xmlns:a16="http://schemas.microsoft.com/office/drawing/2014/main" id="{5ED09B26-1375-4B50-A336-97B8979D1656}"/>
              </a:ext>
            </a:extLst>
          </p:cNvPr>
          <p:cNvSpPr>
            <a:spLocks noGrp="1"/>
          </p:cNvSpPr>
          <p:nvPr>
            <p:ph type="body" sz="half" idx="2"/>
          </p:nvPr>
        </p:nvSpPr>
        <p:spPr>
          <a:xfrm>
            <a:off x="391886" y="1410789"/>
            <a:ext cx="6557660" cy="5068388"/>
          </a:xfrm>
        </p:spPr>
        <p:txBody>
          <a:bodyPr>
            <a:normAutofit lnSpcReduction="10000"/>
          </a:bodyPr>
          <a:lstStyle/>
          <a:p>
            <a:r>
              <a:rPr lang="it-IT" sz="2000" dirty="0">
                <a:latin typeface="+mn-lt"/>
                <a:ea typeface="Calibri" panose="020F0502020204030204" pitchFamily="34" charset="0"/>
                <a:cs typeface="Times New Roman" panose="02020603050405020304" pitchFamily="18" charset="0"/>
              </a:rPr>
              <a:t>La maternità è il segno eloquente della misericordia, del grembo globale che ti accoglie e ti abbraccia: è il segno della maternità di Dio. Egli infatti nella sua infinita misericordia e tenerezza è Madre, insieme al suo essere Padre creatore e generatore di vita. La maternità è la capacità di accoglienza totale della vita: questa accoglienza chiede innanzitutto una continua attenzione dell’altro. Inoltre la maternità è la capacità di interiorizzare tutto, di entrare immediatamente in un intimo contatto con l’accolto. Così, prima ancora che nella pancia, un figlio è accolto nel cuore di sua madre. Maria è l’esempio della mamma che porta in sé il Figlio divino, custodendone la missione e il destino. Non servono mamme e papà alla pari dei figli; piuttosto, sono urgenti rapporti veri e adulti, sani nella mente e nel cuore, per aiutare i figli a crescere bene affettivamente.</a:t>
            </a:r>
          </a:p>
          <a:p>
            <a:endParaRPr lang="it-IT" dirty="0"/>
          </a:p>
        </p:txBody>
      </p:sp>
    </p:spTree>
    <p:extLst>
      <p:ext uri="{BB962C8B-B14F-4D97-AF65-F5344CB8AC3E}">
        <p14:creationId xmlns:p14="http://schemas.microsoft.com/office/powerpoint/2010/main" val="2449516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13F19B-6849-4049-BC94-47C7F39BB0A1}"/>
              </a:ext>
            </a:extLst>
          </p:cNvPr>
          <p:cNvSpPr>
            <a:spLocks noGrp="1"/>
          </p:cNvSpPr>
          <p:nvPr>
            <p:ph type="title"/>
          </p:nvPr>
        </p:nvSpPr>
        <p:spPr>
          <a:xfrm>
            <a:off x="1147026" y="0"/>
            <a:ext cx="7030323" cy="992777"/>
          </a:xfrm>
        </p:spPr>
        <p:txBody>
          <a:bodyPr>
            <a:normAutofit fontScale="90000"/>
          </a:bodyPr>
          <a:lstStyle/>
          <a:p>
            <a:r>
              <a:rPr lang="it-IT" b="1" dirty="0">
                <a:ea typeface="Calibri" panose="020F0502020204030204" pitchFamily="34" charset="0"/>
                <a:cs typeface="Times New Roman" panose="02020603050405020304" pitchFamily="18" charset="0"/>
              </a:rPr>
              <a:t>ESSERE FIGLI E’ UN DATO DI FATTO</a:t>
            </a:r>
            <a:endParaRPr lang="it-IT" dirty="0"/>
          </a:p>
        </p:txBody>
      </p:sp>
      <p:pic>
        <p:nvPicPr>
          <p:cNvPr id="6" name="Segnaposto immagine 5">
            <a:extLst>
              <a:ext uri="{FF2B5EF4-FFF2-40B4-BE49-F238E27FC236}">
                <a16:creationId xmlns:a16="http://schemas.microsoft.com/office/drawing/2014/main" id="{487453FF-3F1C-4F23-A4ED-52438108E636}"/>
              </a:ext>
            </a:extLst>
          </p:cNvPr>
          <p:cNvPicPr>
            <a:picLocks noGrp="1" noChangeAspect="1"/>
          </p:cNvPicPr>
          <p:nvPr>
            <p:ph type="pic" idx="1"/>
          </p:nvPr>
        </p:nvPicPr>
        <p:blipFill rotWithShape="1">
          <a:blip r:embed="rId2"/>
          <a:srcRect l="6552" r="6552" b="2274"/>
          <a:stretch/>
        </p:blipFill>
        <p:spPr>
          <a:xfrm>
            <a:off x="8438605" y="1619794"/>
            <a:ext cx="3331199" cy="4650648"/>
          </a:xfrm>
        </p:spPr>
      </p:pic>
      <p:sp>
        <p:nvSpPr>
          <p:cNvPr id="4" name="Segnaposto testo 3">
            <a:extLst>
              <a:ext uri="{FF2B5EF4-FFF2-40B4-BE49-F238E27FC236}">
                <a16:creationId xmlns:a16="http://schemas.microsoft.com/office/drawing/2014/main" id="{483931E8-7E64-4926-999C-FF7983FE10B3}"/>
              </a:ext>
            </a:extLst>
          </p:cNvPr>
          <p:cNvSpPr>
            <a:spLocks noGrp="1"/>
          </p:cNvSpPr>
          <p:nvPr>
            <p:ph type="body" sz="half" idx="2"/>
          </p:nvPr>
        </p:nvSpPr>
        <p:spPr>
          <a:xfrm>
            <a:off x="444138" y="1619794"/>
            <a:ext cx="7733212" cy="4833257"/>
          </a:xfrm>
        </p:spPr>
        <p:txBody>
          <a:bodyPr>
            <a:normAutofit fontScale="92500" lnSpcReduction="10000"/>
          </a:bodyPr>
          <a:lstStyle/>
          <a:p>
            <a:r>
              <a:rPr lang="it-IT" sz="1800" dirty="0">
                <a:solidFill>
                  <a:srgbClr val="FFFF00"/>
                </a:solidFill>
                <a:latin typeface="+mn-lt"/>
                <a:ea typeface="Calibri" panose="020F0502020204030204" pitchFamily="34" charset="0"/>
                <a:cs typeface="Times New Roman" panose="02020603050405020304" pitchFamily="18" charset="0"/>
              </a:rPr>
              <a:t>Essere figli è un dato di fatto. Quando si nasce, si ha per natura il diritto di non essere abbandonati, anzi, di essere custoditi e guidati. Nella figliolanza si impara ad abbandonarsi con fiducia nelle braccia di un padre e di una madre, che sono il segno di Colui che è sorgente dell’Amore. Così si trasmette fiducia quando si è totalmente abbandonati e affidati all’Altro, a Dio Padre, perché le braccia dei genitori, ad un certo punto, non tengono più, diventano fragili e limitate.</a:t>
            </a:r>
          </a:p>
          <a:p>
            <a:r>
              <a:rPr lang="it-IT" sz="1800" i="1" dirty="0">
                <a:latin typeface="+mn-lt"/>
                <a:ea typeface="Calibri" panose="020F0502020204030204" pitchFamily="34" charset="0"/>
                <a:cs typeface="Times New Roman" panose="02020603050405020304" pitchFamily="18" charset="0"/>
              </a:rPr>
              <a:t>“Anche se tuo padre e tua madre ti abbandonassero, io non ti lascerò mai”</a:t>
            </a:r>
            <a:r>
              <a:rPr lang="it-IT" sz="1800" dirty="0">
                <a:latin typeface="+mn-lt"/>
                <a:ea typeface="Calibri" panose="020F0502020204030204" pitchFamily="34" charset="0"/>
                <a:cs typeface="Times New Roman" panose="02020603050405020304" pitchFamily="18" charset="0"/>
              </a:rPr>
              <a:t> (</a:t>
            </a:r>
            <a:r>
              <a:rPr lang="it-IT" sz="1800" dirty="0" err="1">
                <a:latin typeface="+mn-lt"/>
                <a:ea typeface="Calibri" panose="020F0502020204030204" pitchFamily="34" charset="0"/>
                <a:cs typeface="Times New Roman" panose="02020603050405020304" pitchFamily="18" charset="0"/>
              </a:rPr>
              <a:t>Sal</a:t>
            </a:r>
            <a:r>
              <a:rPr lang="it-IT" sz="1800" dirty="0">
                <a:latin typeface="+mn-lt"/>
                <a:ea typeface="Calibri" panose="020F0502020204030204" pitchFamily="34" charset="0"/>
                <a:cs typeface="Times New Roman" panose="02020603050405020304" pitchFamily="18" charset="0"/>
              </a:rPr>
              <a:t> 27; </a:t>
            </a:r>
            <a:r>
              <a:rPr lang="it-IT" sz="1800" dirty="0" err="1">
                <a:latin typeface="+mn-lt"/>
                <a:ea typeface="Calibri" panose="020F0502020204030204" pitchFamily="34" charset="0"/>
                <a:cs typeface="Times New Roman" panose="02020603050405020304" pitchFamily="18" charset="0"/>
              </a:rPr>
              <a:t>Is</a:t>
            </a:r>
            <a:r>
              <a:rPr lang="it-IT" sz="1800" dirty="0">
                <a:latin typeface="+mn-lt"/>
                <a:ea typeface="Calibri" panose="020F0502020204030204" pitchFamily="34" charset="0"/>
                <a:cs typeface="Times New Roman" panose="02020603050405020304" pitchFamily="18" charset="0"/>
              </a:rPr>
              <a:t> 49). Siamo tutti figli nel Figlio Unigenito, in virtù del battesimo e della comunione con Lui. Noi siamo figli nel Figlio dentro il Corpo che è la Chiesa.</a:t>
            </a:r>
          </a:p>
          <a:p>
            <a:r>
              <a:rPr lang="it-IT" sz="1800" dirty="0">
                <a:solidFill>
                  <a:srgbClr val="FFFF00"/>
                </a:solidFill>
                <a:latin typeface="+mn-lt"/>
                <a:ea typeface="Calibri" panose="020F0502020204030204" pitchFamily="34" charset="0"/>
                <a:cs typeface="Times New Roman" panose="02020603050405020304" pitchFamily="18" charset="0"/>
              </a:rPr>
              <a:t>Con Dio non si scherza, la libertà è libertà. Bisogna decidere di essere figli o di essere abbandonati, è un diritto che ci si gioca in piena libertà. Ma solo se si è figli davvero, si raggiunge la paternità e la maternità, ovvero si è fecondi.</a:t>
            </a:r>
          </a:p>
          <a:p>
            <a:r>
              <a:rPr lang="it-IT" sz="1800" i="1" dirty="0">
                <a:latin typeface="+mn-lt"/>
                <a:ea typeface="Calibri" panose="020F0502020204030204" pitchFamily="34" charset="0"/>
                <a:cs typeface="Times New Roman" panose="02020603050405020304" pitchFamily="18" charset="0"/>
              </a:rPr>
              <a:t>“Padre, con sicurezza nelle tue mani affido il mio spirito, dono la mia vita per il tuo regno</a:t>
            </a:r>
            <a:r>
              <a:rPr lang="it-IT" sz="1800" dirty="0">
                <a:latin typeface="+mn-lt"/>
                <a:ea typeface="Calibri" panose="020F0502020204030204" pitchFamily="34" charset="0"/>
                <a:cs typeface="Times New Roman" panose="02020603050405020304" pitchFamily="18" charset="0"/>
              </a:rPr>
              <a:t>”, così Gesù nella preghiera (</a:t>
            </a:r>
            <a:r>
              <a:rPr lang="it-IT" sz="1800" dirty="0" err="1">
                <a:latin typeface="+mn-lt"/>
                <a:ea typeface="Calibri" panose="020F0502020204030204" pitchFamily="34" charset="0"/>
                <a:cs typeface="Times New Roman" panose="02020603050405020304" pitchFamily="18" charset="0"/>
              </a:rPr>
              <a:t>cfr</a:t>
            </a:r>
            <a:r>
              <a:rPr lang="it-IT" sz="1800" dirty="0">
                <a:latin typeface="+mn-lt"/>
                <a:ea typeface="Calibri" panose="020F0502020204030204" pitchFamily="34" charset="0"/>
                <a:cs typeface="Times New Roman" panose="02020603050405020304" pitchFamily="18" charset="0"/>
              </a:rPr>
              <a:t> Lc 23,46; </a:t>
            </a:r>
            <a:r>
              <a:rPr lang="it-IT" sz="1800" dirty="0" err="1">
                <a:latin typeface="+mn-lt"/>
                <a:ea typeface="Calibri" panose="020F0502020204030204" pitchFamily="34" charset="0"/>
                <a:cs typeface="Times New Roman" panose="02020603050405020304" pitchFamily="18" charset="0"/>
              </a:rPr>
              <a:t>Sal</a:t>
            </a:r>
            <a:r>
              <a:rPr lang="it-IT" sz="1800" dirty="0">
                <a:latin typeface="+mn-lt"/>
                <a:ea typeface="Calibri" panose="020F0502020204030204" pitchFamily="34" charset="0"/>
                <a:cs typeface="Times New Roman" panose="02020603050405020304" pitchFamily="18" charset="0"/>
              </a:rPr>
              <a:t> 31,6).</a:t>
            </a:r>
          </a:p>
          <a:p>
            <a:endParaRPr lang="it-IT" dirty="0"/>
          </a:p>
        </p:txBody>
      </p:sp>
    </p:spTree>
    <p:extLst>
      <p:ext uri="{BB962C8B-B14F-4D97-AF65-F5344CB8AC3E}">
        <p14:creationId xmlns:p14="http://schemas.microsoft.com/office/powerpoint/2010/main" val="19509522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DCCD1E-F2F9-4E24-A9C7-4F89ED15D9C0}"/>
              </a:ext>
            </a:extLst>
          </p:cNvPr>
          <p:cNvSpPr>
            <a:spLocks noGrp="1"/>
          </p:cNvSpPr>
          <p:nvPr>
            <p:ph type="title"/>
          </p:nvPr>
        </p:nvSpPr>
        <p:spPr>
          <a:xfrm>
            <a:off x="5543028" y="253992"/>
            <a:ext cx="5092906" cy="706128"/>
          </a:xfrm>
        </p:spPr>
        <p:txBody>
          <a:bodyPr/>
          <a:lstStyle/>
          <a:p>
            <a:r>
              <a:rPr lang="it-IT" b="1" dirty="0">
                <a:solidFill>
                  <a:srgbClr val="FFFF00"/>
                </a:solidFill>
                <a:ea typeface="Calibri" panose="020F0502020204030204" pitchFamily="34" charset="0"/>
                <a:cs typeface="Times New Roman" panose="02020603050405020304" pitchFamily="18" charset="0"/>
              </a:rPr>
              <a:t>LA LIBERTA’ LIBERATA</a:t>
            </a:r>
            <a:endParaRPr lang="it-IT" dirty="0">
              <a:solidFill>
                <a:srgbClr val="FFFF00"/>
              </a:solidFill>
            </a:endParaRPr>
          </a:p>
        </p:txBody>
      </p:sp>
      <p:sp>
        <p:nvSpPr>
          <p:cNvPr id="4" name="Segnaposto testo 3">
            <a:extLst>
              <a:ext uri="{FF2B5EF4-FFF2-40B4-BE49-F238E27FC236}">
                <a16:creationId xmlns:a16="http://schemas.microsoft.com/office/drawing/2014/main" id="{380850BF-B11D-4EA7-87AF-E19F98BB6DDE}"/>
              </a:ext>
            </a:extLst>
          </p:cNvPr>
          <p:cNvSpPr>
            <a:spLocks noGrp="1"/>
          </p:cNvSpPr>
          <p:nvPr>
            <p:ph type="body" sz="half" idx="2"/>
          </p:nvPr>
        </p:nvSpPr>
        <p:spPr>
          <a:xfrm>
            <a:off x="496388" y="960120"/>
            <a:ext cx="6453158" cy="5545182"/>
          </a:xfrm>
        </p:spPr>
        <p:txBody>
          <a:bodyPr>
            <a:normAutofit/>
          </a:bodyPr>
          <a:lstStyle/>
          <a:p>
            <a:r>
              <a:rPr lang="it-IT" sz="1600" i="1" dirty="0">
                <a:latin typeface="+mn-lt"/>
                <a:ea typeface="Calibri" panose="020F0502020204030204" pitchFamily="34" charset="0"/>
                <a:cs typeface="Times New Roman" panose="02020603050405020304" pitchFamily="18" charset="0"/>
              </a:rPr>
              <a:t>Tutte le sottomissioni di schiavi del mondo non valgono un bello sguardo d’uomo libero. O meglio, tutte le sottomissioni del mondo mi ripugnano e darei tutto</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Per un bello sguardo d’uomo libero […]</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A questa libertà, a questa gratuità io ho sacrificato tutto, dice Dio,</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A questo gusto che ho di essere amato da uomini liberi,</a:t>
            </a:r>
            <a:endParaRPr lang="it-IT" sz="1600" dirty="0">
              <a:latin typeface="+mn-lt"/>
              <a:ea typeface="Calibri" panose="020F0502020204030204" pitchFamily="34" charset="0"/>
              <a:cs typeface="Times New Roman" panose="02020603050405020304" pitchFamily="18" charset="0"/>
            </a:endParaRPr>
          </a:p>
          <a:p>
            <a:pPr>
              <a:tabLst>
                <a:tab pos="1238250" algn="l"/>
              </a:tabLst>
            </a:pPr>
            <a:r>
              <a:rPr lang="it-IT" sz="1600" i="1" dirty="0">
                <a:latin typeface="+mn-lt"/>
                <a:ea typeface="Calibri" panose="020F0502020204030204" pitchFamily="34" charset="0"/>
                <a:cs typeface="Times New Roman" panose="02020603050405020304" pitchFamily="18" charset="0"/>
              </a:rPr>
              <a:t>liberamente,	</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gratuitamente,</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da veri uomini, virili, adulti, saldi.</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Nobili, teneri, ma di una tenerezza salda.</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Per ottenere questa libertà, questa gratuità ho sacrificato tutto,</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per creare questa libertà, questa gratuità,</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per fare entrare in gioco questa libertà, questa gratuità.</a:t>
            </a:r>
            <a:endParaRPr lang="it-IT" sz="1600" dirty="0">
              <a:latin typeface="+mn-lt"/>
              <a:ea typeface="Calibri" panose="020F0502020204030204" pitchFamily="34" charset="0"/>
              <a:cs typeface="Times New Roman" panose="02020603050405020304" pitchFamily="18" charset="0"/>
            </a:endParaRPr>
          </a:p>
          <a:p>
            <a:r>
              <a:rPr lang="it-IT" sz="1600" i="1" dirty="0">
                <a:latin typeface="+mn-lt"/>
                <a:ea typeface="Calibri" panose="020F0502020204030204" pitchFamily="34" charset="0"/>
                <a:cs typeface="Times New Roman" panose="02020603050405020304" pitchFamily="18" charset="0"/>
              </a:rPr>
              <a:t>Per insegnargli la libertà.</a:t>
            </a:r>
            <a:endParaRPr lang="it-IT" sz="1600" dirty="0">
              <a:latin typeface="+mn-lt"/>
              <a:ea typeface="Calibri" panose="020F0502020204030204" pitchFamily="34" charset="0"/>
              <a:cs typeface="Times New Roman" panose="02020603050405020304" pitchFamily="18" charset="0"/>
            </a:endParaRPr>
          </a:p>
          <a:p>
            <a:r>
              <a:rPr lang="it-IT" sz="1200" i="1" dirty="0">
                <a:solidFill>
                  <a:srgbClr val="FFFF00"/>
                </a:solidFill>
                <a:latin typeface="+mn-lt"/>
                <a:ea typeface="Calibri" panose="020F0502020204030204" pitchFamily="34" charset="0"/>
                <a:cs typeface="Times New Roman" panose="02020603050405020304" pitchFamily="18" charset="0"/>
              </a:rPr>
              <a:t>[Charles </a:t>
            </a:r>
            <a:r>
              <a:rPr lang="it-IT" sz="1200" i="1" dirty="0" err="1">
                <a:solidFill>
                  <a:srgbClr val="FFFF00"/>
                </a:solidFill>
                <a:latin typeface="+mn-lt"/>
                <a:ea typeface="Calibri" panose="020F0502020204030204" pitchFamily="34" charset="0"/>
                <a:cs typeface="Times New Roman" panose="02020603050405020304" pitchFamily="18" charset="0"/>
              </a:rPr>
              <a:t>Pèguy</a:t>
            </a:r>
            <a:r>
              <a:rPr lang="it-IT" sz="1200" i="1" dirty="0">
                <a:solidFill>
                  <a:srgbClr val="FFFF00"/>
                </a:solidFill>
                <a:latin typeface="+mn-lt"/>
                <a:ea typeface="Calibri" panose="020F0502020204030204" pitchFamily="34" charset="0"/>
                <a:cs typeface="Times New Roman" panose="02020603050405020304" pitchFamily="18" charset="0"/>
              </a:rPr>
              <a:t>, Il mistero dei santi innocenti]</a:t>
            </a:r>
            <a:endParaRPr lang="it-IT" sz="1200" dirty="0">
              <a:solidFill>
                <a:srgbClr val="FFFF00"/>
              </a:solidFill>
              <a:latin typeface="+mn-lt"/>
              <a:ea typeface="Calibri" panose="020F0502020204030204" pitchFamily="34" charset="0"/>
              <a:cs typeface="Times New Roman" panose="02020603050405020304" pitchFamily="18" charset="0"/>
            </a:endParaRPr>
          </a:p>
          <a:p>
            <a:endParaRPr lang="it-IT" dirty="0"/>
          </a:p>
        </p:txBody>
      </p:sp>
      <p:pic>
        <p:nvPicPr>
          <p:cNvPr id="7" name="Segnaposto immagine 6">
            <a:extLst>
              <a:ext uri="{FF2B5EF4-FFF2-40B4-BE49-F238E27FC236}">
                <a16:creationId xmlns:a16="http://schemas.microsoft.com/office/drawing/2014/main" id="{3A2082DD-3887-4165-9479-954906E471F0}"/>
              </a:ext>
            </a:extLst>
          </p:cNvPr>
          <p:cNvPicPr>
            <a:picLocks noGrp="1" noChangeAspect="1"/>
          </p:cNvPicPr>
          <p:nvPr>
            <p:ph type="pic" idx="1"/>
          </p:nvPr>
        </p:nvPicPr>
        <p:blipFill>
          <a:blip r:embed="rId2"/>
          <a:srcRect l="5486" r="5486"/>
          <a:stretch>
            <a:fillRect/>
          </a:stretch>
        </p:blipFill>
        <p:spPr>
          <a:xfrm>
            <a:off x="7981933" y="1446711"/>
            <a:ext cx="3200400" cy="4572000"/>
          </a:xfrm>
        </p:spPr>
      </p:pic>
    </p:spTree>
    <p:extLst>
      <p:ext uri="{BB962C8B-B14F-4D97-AF65-F5344CB8AC3E}">
        <p14:creationId xmlns:p14="http://schemas.microsoft.com/office/powerpoint/2010/main" val="227512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5AE4BD-B710-46A2-BA5D-0EE12D30E707}"/>
              </a:ext>
            </a:extLst>
          </p:cNvPr>
          <p:cNvSpPr>
            <a:spLocks noGrp="1"/>
          </p:cNvSpPr>
          <p:nvPr>
            <p:ph type="title"/>
          </p:nvPr>
        </p:nvSpPr>
        <p:spPr>
          <a:xfrm>
            <a:off x="5438525" y="253992"/>
            <a:ext cx="5092906" cy="706128"/>
          </a:xfrm>
        </p:spPr>
        <p:txBody>
          <a:bodyPr/>
          <a:lstStyle/>
          <a:p>
            <a:r>
              <a:rPr lang="it-IT" b="1" dirty="0">
                <a:solidFill>
                  <a:srgbClr val="FFFF00"/>
                </a:solidFill>
                <a:ea typeface="Calibri" panose="020F0502020204030204" pitchFamily="34" charset="0"/>
                <a:cs typeface="Times New Roman" panose="02020603050405020304" pitchFamily="18" charset="0"/>
              </a:rPr>
              <a:t> L’INNAMORAMENTO</a:t>
            </a:r>
            <a:endParaRPr lang="it-IT" dirty="0">
              <a:solidFill>
                <a:srgbClr val="FFFF00"/>
              </a:solidFill>
            </a:endParaRPr>
          </a:p>
        </p:txBody>
      </p:sp>
      <p:pic>
        <p:nvPicPr>
          <p:cNvPr id="6" name="Segnaposto immagine 5">
            <a:extLst>
              <a:ext uri="{FF2B5EF4-FFF2-40B4-BE49-F238E27FC236}">
                <a16:creationId xmlns:a16="http://schemas.microsoft.com/office/drawing/2014/main" id="{D5F5760F-03A3-426A-923B-89ACB3E02B51}"/>
              </a:ext>
            </a:extLst>
          </p:cNvPr>
          <p:cNvPicPr>
            <a:picLocks noGrp="1" noChangeAspect="1"/>
          </p:cNvPicPr>
          <p:nvPr>
            <p:ph type="pic" idx="1"/>
          </p:nvPr>
        </p:nvPicPr>
        <p:blipFill rotWithShape="1">
          <a:blip r:embed="rId2"/>
          <a:srcRect l="396" r="22689"/>
          <a:stretch/>
        </p:blipFill>
        <p:spPr>
          <a:xfrm>
            <a:off x="378914" y="1325879"/>
            <a:ext cx="4506595" cy="4572000"/>
          </a:xfrm>
        </p:spPr>
      </p:pic>
      <p:sp>
        <p:nvSpPr>
          <p:cNvPr id="4" name="Segnaposto testo 3">
            <a:extLst>
              <a:ext uri="{FF2B5EF4-FFF2-40B4-BE49-F238E27FC236}">
                <a16:creationId xmlns:a16="http://schemas.microsoft.com/office/drawing/2014/main" id="{A72D0444-2729-49B3-A186-E21E6D6024D8}"/>
              </a:ext>
            </a:extLst>
          </p:cNvPr>
          <p:cNvSpPr>
            <a:spLocks noGrp="1"/>
          </p:cNvSpPr>
          <p:nvPr>
            <p:ph type="body" sz="half" idx="2"/>
          </p:nvPr>
        </p:nvSpPr>
        <p:spPr>
          <a:xfrm>
            <a:off x="4885509" y="1325879"/>
            <a:ext cx="7001690" cy="5205549"/>
          </a:xfrm>
        </p:spPr>
        <p:txBody>
          <a:bodyPr/>
          <a:lstStyle/>
          <a:p>
            <a:r>
              <a:rPr lang="it-IT" sz="2200" dirty="0">
                <a:latin typeface="+mn-lt"/>
                <a:ea typeface="Calibri" panose="020F0502020204030204" pitchFamily="34" charset="0"/>
                <a:cs typeface="Times New Roman" panose="02020603050405020304" pitchFamily="18" charset="0"/>
              </a:rPr>
              <a:t>E’ possibile educare i sentimenti? Sì, è anzi necessario. Il primo intenso sentimento è l’innamoramento, ovvero l’essere colpiti dalla bellezza vera, quella che toglie la noia, che mette in moto, che penetra negli occhi e nel cuore. Il sentimento rinvigorisce l’intelligenza, il cuore, il corpo, la vita stessa. Va accolto e donato. Non è tanto e solo un’esplosione psicologica passeggera, ma è l’espressione profonda dello Spirito che passa in profondità e “muove”, come il vento che non lo vedi, se non negli oggetti che muove. L’innamoramento è una realtà spirituale che permette alla persona di fare unità in sé, di fare della vita un sacrificio, cioè di donarsi totalmente.</a:t>
            </a:r>
          </a:p>
          <a:p>
            <a:endParaRPr lang="it-IT" dirty="0"/>
          </a:p>
        </p:txBody>
      </p:sp>
    </p:spTree>
    <p:extLst>
      <p:ext uri="{BB962C8B-B14F-4D97-AF65-F5344CB8AC3E}">
        <p14:creationId xmlns:p14="http://schemas.microsoft.com/office/powerpoint/2010/main" val="1311907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BEFEE36F-6614-4DF5-8187-D1801E97CF44}"/>
              </a:ext>
            </a:extLst>
          </p:cNvPr>
          <p:cNvSpPr>
            <a:spLocks noGrp="1"/>
          </p:cNvSpPr>
          <p:nvPr>
            <p:ph type="body" sz="half" idx="2"/>
          </p:nvPr>
        </p:nvSpPr>
        <p:spPr>
          <a:xfrm>
            <a:off x="548640" y="2011679"/>
            <a:ext cx="4869525" cy="4256385"/>
          </a:xfrm>
        </p:spPr>
        <p:txBody>
          <a:bodyPr/>
          <a:lstStyle/>
          <a:p>
            <a:r>
              <a:rPr lang="it-IT" sz="2000" dirty="0">
                <a:solidFill>
                  <a:srgbClr val="FFFF00"/>
                </a:solidFill>
                <a:latin typeface="+mn-lt"/>
                <a:ea typeface="Calibri" panose="020F0502020204030204" pitchFamily="34" charset="0"/>
                <a:cs typeface="Times New Roman" panose="02020603050405020304" pitchFamily="18" charset="0"/>
              </a:rPr>
              <a:t>Nella cultura dell’individualismo, dell’autosufficienza presuntuosa, della libertà assoluta, non è cosa scontata credere all’amore, alla sua forza. L’innamoramento è la fase iniziale, prorompente, che coinvolge tutta la persona. Ma quando questa fase si dissolve come la nebbia al sole, rimangono un uomo e una donna col loro rapporto schietto e nudo, resta un rapporto educativo, ovvero rimane la decisione di generare e accogliere l’altro. </a:t>
            </a:r>
          </a:p>
          <a:p>
            <a:endParaRPr lang="it-IT" dirty="0"/>
          </a:p>
        </p:txBody>
      </p:sp>
      <p:pic>
        <p:nvPicPr>
          <p:cNvPr id="9" name="Segnaposto contenuto 8">
            <a:extLst>
              <a:ext uri="{FF2B5EF4-FFF2-40B4-BE49-F238E27FC236}">
                <a16:creationId xmlns:a16="http://schemas.microsoft.com/office/drawing/2014/main" id="{C92F7697-A9DB-44A6-B6A7-7D6AC99A8CD0}"/>
              </a:ext>
            </a:extLst>
          </p:cNvPr>
          <p:cNvPicPr>
            <a:picLocks noGrp="1" noChangeAspect="1"/>
          </p:cNvPicPr>
          <p:nvPr>
            <p:ph idx="1"/>
          </p:nvPr>
        </p:nvPicPr>
        <p:blipFill>
          <a:blip r:embed="rId2"/>
          <a:stretch>
            <a:fillRect/>
          </a:stretch>
        </p:blipFill>
        <p:spPr>
          <a:xfrm>
            <a:off x="5721531" y="1703393"/>
            <a:ext cx="6078583" cy="4564672"/>
          </a:xfrm>
        </p:spPr>
      </p:pic>
      <p:sp>
        <p:nvSpPr>
          <p:cNvPr id="10" name="CasellaDiTesto 9">
            <a:extLst>
              <a:ext uri="{FF2B5EF4-FFF2-40B4-BE49-F238E27FC236}">
                <a16:creationId xmlns:a16="http://schemas.microsoft.com/office/drawing/2014/main" id="{EBE71171-299C-4A9A-AF99-DAFA5C47083B}"/>
              </a:ext>
            </a:extLst>
          </p:cNvPr>
          <p:cNvSpPr txBox="1"/>
          <p:nvPr/>
        </p:nvSpPr>
        <p:spPr>
          <a:xfrm>
            <a:off x="548640" y="627017"/>
            <a:ext cx="7184571" cy="584775"/>
          </a:xfrm>
          <a:prstGeom prst="rect">
            <a:avLst/>
          </a:prstGeom>
          <a:noFill/>
        </p:spPr>
        <p:txBody>
          <a:bodyPr wrap="square" rtlCol="0">
            <a:spAutoFit/>
          </a:bodyPr>
          <a:lstStyle/>
          <a:p>
            <a:r>
              <a:rPr lang="it-IT" sz="2800" b="1" dirty="0"/>
              <a:t>L’AMORE VELA O RIVELA</a:t>
            </a:r>
            <a:r>
              <a:rPr lang="it-IT" sz="3200" b="1" dirty="0"/>
              <a:t>?</a:t>
            </a:r>
          </a:p>
        </p:txBody>
      </p:sp>
    </p:spTree>
    <p:extLst>
      <p:ext uri="{BB962C8B-B14F-4D97-AF65-F5344CB8AC3E}">
        <p14:creationId xmlns:p14="http://schemas.microsoft.com/office/powerpoint/2010/main" val="426372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38D0C-93A4-47AE-9A15-B1E9697C03CA}"/>
              </a:ext>
            </a:extLst>
          </p:cNvPr>
          <p:cNvSpPr>
            <a:spLocks noGrp="1"/>
          </p:cNvSpPr>
          <p:nvPr>
            <p:ph type="title"/>
          </p:nvPr>
        </p:nvSpPr>
        <p:spPr>
          <a:xfrm>
            <a:off x="7085012" y="643270"/>
            <a:ext cx="4951044" cy="1371600"/>
          </a:xfrm>
        </p:spPr>
        <p:txBody>
          <a:bodyPr>
            <a:noAutofit/>
          </a:bodyPr>
          <a:lstStyle/>
          <a:p>
            <a:pPr algn="ctr"/>
            <a:r>
              <a:rPr lang="it-IT" sz="4500" b="1" dirty="0">
                <a:ea typeface="Calibri" panose="020F0502020204030204" pitchFamily="34" charset="0"/>
                <a:cs typeface="Times New Roman" panose="02020603050405020304" pitchFamily="18" charset="0"/>
              </a:rPr>
              <a:t>NON SI VIVE SENZA AMORE</a:t>
            </a:r>
            <a:endParaRPr lang="it-IT" sz="4500" dirty="0"/>
          </a:p>
        </p:txBody>
      </p:sp>
      <p:sp>
        <p:nvSpPr>
          <p:cNvPr id="3" name="Segnaposto contenuto 2">
            <a:extLst>
              <a:ext uri="{FF2B5EF4-FFF2-40B4-BE49-F238E27FC236}">
                <a16:creationId xmlns:a16="http://schemas.microsoft.com/office/drawing/2014/main" id="{2893771D-7646-4AAE-B21D-AEBACB3204E6}"/>
              </a:ext>
            </a:extLst>
          </p:cNvPr>
          <p:cNvSpPr>
            <a:spLocks noGrp="1"/>
          </p:cNvSpPr>
          <p:nvPr>
            <p:ph idx="1"/>
          </p:nvPr>
        </p:nvSpPr>
        <p:spPr>
          <a:xfrm>
            <a:off x="586392" y="643269"/>
            <a:ext cx="6498620" cy="5888159"/>
          </a:xfrm>
        </p:spPr>
        <p:txBody>
          <a:bodyPr>
            <a:normAutofit/>
          </a:bodyPr>
          <a:lstStyle/>
          <a:p>
            <a:pPr>
              <a:spcAft>
                <a:spcPts val="0"/>
              </a:spcAft>
            </a:pPr>
            <a:r>
              <a:rPr lang="it-IT" sz="2400" dirty="0">
                <a:latin typeface="Comic Sans MS" panose="030F0702030302020204" pitchFamily="66" charset="0"/>
                <a:ea typeface="Calibri" panose="020F0502020204030204" pitchFamily="34" charset="0"/>
                <a:cs typeface="Times New Roman" panose="02020603050405020304" pitchFamily="18" charset="0"/>
              </a:rPr>
              <a:t>La legge fondamentale del vivere umano è l’amore, così come ce l’ha insegnato Cristo, colui che ci ha amato veramente, perché è l’amore stesso.</a:t>
            </a:r>
          </a:p>
          <a:p>
            <a:pPr>
              <a:spcAft>
                <a:spcPts val="0"/>
              </a:spcAft>
            </a:pPr>
            <a:r>
              <a:rPr lang="it-IT"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Parlare d’amore significa parlare di esistenza, del mio io: senza amore non esiste la vita, anzi, la si butta via.</a:t>
            </a:r>
          </a:p>
          <a:p>
            <a:pPr>
              <a:spcAft>
                <a:spcPts val="0"/>
              </a:spcAft>
            </a:pPr>
            <a:r>
              <a:rPr lang="it-IT" sz="2400" dirty="0">
                <a:latin typeface="Comic Sans MS" panose="030F0702030302020204" pitchFamily="66" charset="0"/>
                <a:ea typeface="Calibri" panose="020F0502020204030204" pitchFamily="34" charset="0"/>
                <a:cs typeface="Times New Roman" panose="02020603050405020304" pitchFamily="18" charset="0"/>
              </a:rPr>
              <a:t>L’amore è la parola più usata, ma anche la più bistrattata: sembra strano, ma per scoprire l’amore, prima di impegnare il cuore, bisogna impegnare la ragione, cioè la capacità esclusivamente umana di comprendere la realtà.</a:t>
            </a:r>
          </a:p>
          <a:p>
            <a:pPr>
              <a:spcAft>
                <a:spcPts val="0"/>
              </a:spcAft>
            </a:pPr>
            <a:r>
              <a:rPr lang="it-IT"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Di amore si vive, o di amore si muore</a:t>
            </a:r>
            <a:r>
              <a:rPr lang="it-IT" sz="2400" dirty="0">
                <a:latin typeface="Comic Sans MS" panose="030F0702030302020204" pitchFamily="66" charset="0"/>
                <a:ea typeface="Calibri" panose="020F0502020204030204" pitchFamily="34" charset="0"/>
                <a:cs typeface="Times New Roman" panose="02020603050405020304" pitchFamily="18" charset="0"/>
              </a:rPr>
              <a:t>.</a:t>
            </a:r>
          </a:p>
          <a:p>
            <a:endParaRPr lang="it-IT" dirty="0"/>
          </a:p>
        </p:txBody>
      </p:sp>
      <p:pic>
        <p:nvPicPr>
          <p:cNvPr id="8" name="Immagine 7">
            <a:extLst>
              <a:ext uri="{FF2B5EF4-FFF2-40B4-BE49-F238E27FC236}">
                <a16:creationId xmlns:a16="http://schemas.microsoft.com/office/drawing/2014/main" id="{92C96B53-571E-41EC-9FC5-A9AD011174A8}"/>
              </a:ext>
            </a:extLst>
          </p:cNvPr>
          <p:cNvPicPr>
            <a:picLocks noChangeAspect="1"/>
          </p:cNvPicPr>
          <p:nvPr/>
        </p:nvPicPr>
        <p:blipFill rotWithShape="1">
          <a:blip r:embed="rId2"/>
          <a:srcRect l="15443" t="11195" r="21032" b="8390"/>
          <a:stretch/>
        </p:blipFill>
        <p:spPr>
          <a:xfrm>
            <a:off x="7085012" y="2126898"/>
            <a:ext cx="5427931" cy="4731102"/>
          </a:xfrm>
          <a:prstGeom prst="rect">
            <a:avLst/>
          </a:prstGeom>
        </p:spPr>
      </p:pic>
    </p:spTree>
    <p:extLst>
      <p:ext uri="{BB962C8B-B14F-4D97-AF65-F5344CB8AC3E}">
        <p14:creationId xmlns:p14="http://schemas.microsoft.com/office/powerpoint/2010/main" val="8572878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F0C72-AE78-44EE-86B9-4E6BFA492B00}"/>
              </a:ext>
            </a:extLst>
          </p:cNvPr>
          <p:cNvSpPr>
            <a:spLocks noGrp="1"/>
          </p:cNvSpPr>
          <p:nvPr>
            <p:ph type="title"/>
          </p:nvPr>
        </p:nvSpPr>
        <p:spPr>
          <a:xfrm>
            <a:off x="1154953" y="611777"/>
            <a:ext cx="6421503" cy="836023"/>
          </a:xfrm>
        </p:spPr>
        <p:txBody>
          <a:bodyPr/>
          <a:lstStyle/>
          <a:p>
            <a:r>
              <a:rPr lang="it-IT" sz="3600" b="1" dirty="0">
                <a:ea typeface="Calibri" panose="020F0502020204030204" pitchFamily="34" charset="0"/>
                <a:cs typeface="Times New Roman" panose="02020603050405020304" pitchFamily="18" charset="0"/>
              </a:rPr>
              <a:t>INNAMORAMENTO E AMORE</a:t>
            </a:r>
            <a:endParaRPr lang="it-IT" sz="3600" dirty="0"/>
          </a:p>
        </p:txBody>
      </p:sp>
      <p:pic>
        <p:nvPicPr>
          <p:cNvPr id="6" name="Segnaposto contenuto 5">
            <a:extLst>
              <a:ext uri="{FF2B5EF4-FFF2-40B4-BE49-F238E27FC236}">
                <a16:creationId xmlns:a16="http://schemas.microsoft.com/office/drawing/2014/main" id="{E18D6B30-1311-4485-8EC4-B6A35A378956}"/>
              </a:ext>
            </a:extLst>
          </p:cNvPr>
          <p:cNvPicPr>
            <a:picLocks noGrp="1" noChangeAspect="1"/>
          </p:cNvPicPr>
          <p:nvPr>
            <p:ph idx="1"/>
          </p:nvPr>
        </p:nvPicPr>
        <p:blipFill>
          <a:blip r:embed="rId2"/>
          <a:stretch>
            <a:fillRect/>
          </a:stretch>
        </p:blipFill>
        <p:spPr>
          <a:xfrm>
            <a:off x="7819457" y="1447800"/>
            <a:ext cx="3571353" cy="5101933"/>
          </a:xfrm>
        </p:spPr>
      </p:pic>
      <p:sp>
        <p:nvSpPr>
          <p:cNvPr id="4" name="Segnaposto testo 3">
            <a:extLst>
              <a:ext uri="{FF2B5EF4-FFF2-40B4-BE49-F238E27FC236}">
                <a16:creationId xmlns:a16="http://schemas.microsoft.com/office/drawing/2014/main" id="{533E5531-4853-4791-BA71-6591BD13B8F3}"/>
              </a:ext>
            </a:extLst>
          </p:cNvPr>
          <p:cNvSpPr>
            <a:spLocks noGrp="1"/>
          </p:cNvSpPr>
          <p:nvPr>
            <p:ph type="body" sz="half" idx="2"/>
          </p:nvPr>
        </p:nvSpPr>
        <p:spPr>
          <a:xfrm>
            <a:off x="731520" y="1874601"/>
            <a:ext cx="6844936" cy="4248330"/>
          </a:xfrm>
        </p:spPr>
        <p:txBody>
          <a:bodyPr/>
          <a:lstStyle/>
          <a:p>
            <a:r>
              <a:rPr lang="it-IT" sz="2000" dirty="0">
                <a:solidFill>
                  <a:srgbClr val="FFFF00"/>
                </a:solidFill>
                <a:latin typeface="+mn-lt"/>
                <a:ea typeface="Calibri" panose="020F0502020204030204" pitchFamily="34" charset="0"/>
                <a:cs typeface="Times New Roman" panose="02020603050405020304" pitchFamily="18" charset="0"/>
              </a:rPr>
              <a:t>Come passare dall’innamoramento all’amore? Innanzitutto occorre riconoscere che l’altro mi è stato donato da Chi ha fatto tutto, da Chi vuole il mio bene. Senza questa onestà intellettuale, la relazione affettiva resta in balìa della personale psicologia (sentimenti, emozioni, umori, sensazioni, esperienze pregresse, ecc.), che, arbitra assoluta, prende e molla l’altro con totale disinvoltura, in un cinico calcolo di convenienze. Se la vita è dominata dal caso, l’individuo decide sempre a partire dal suo interesse e per il suo tornaconto, come unico rimedio alle intemperie della vita: l’amore si riduce ad un gioco drammatico di pulsioni e convenienze.</a:t>
            </a:r>
          </a:p>
          <a:p>
            <a:endParaRPr lang="it-IT" dirty="0"/>
          </a:p>
        </p:txBody>
      </p:sp>
    </p:spTree>
    <p:extLst>
      <p:ext uri="{BB962C8B-B14F-4D97-AF65-F5344CB8AC3E}">
        <p14:creationId xmlns:p14="http://schemas.microsoft.com/office/powerpoint/2010/main" val="219542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C46731FA-78EC-4EE1-88B0-25E383171BFD}"/>
              </a:ext>
            </a:extLst>
          </p:cNvPr>
          <p:cNvPicPr>
            <a:picLocks noGrp="1" noChangeAspect="1"/>
          </p:cNvPicPr>
          <p:nvPr>
            <p:ph type="pic" idx="1"/>
          </p:nvPr>
        </p:nvPicPr>
        <p:blipFill>
          <a:blip r:embed="rId2"/>
          <a:srcRect l="10250" r="10250"/>
          <a:stretch>
            <a:fillRect/>
          </a:stretch>
        </p:blipFill>
        <p:spPr>
          <a:xfrm>
            <a:off x="7080173" y="-3582"/>
            <a:ext cx="4803107" cy="6861582"/>
          </a:xfrm>
        </p:spPr>
      </p:pic>
      <p:sp>
        <p:nvSpPr>
          <p:cNvPr id="4" name="Segnaposto testo 3">
            <a:extLst>
              <a:ext uri="{FF2B5EF4-FFF2-40B4-BE49-F238E27FC236}">
                <a16:creationId xmlns:a16="http://schemas.microsoft.com/office/drawing/2014/main" id="{BDBCB458-5D1E-4405-B323-5CC110ED0A62}"/>
              </a:ext>
            </a:extLst>
          </p:cNvPr>
          <p:cNvSpPr>
            <a:spLocks noGrp="1"/>
          </p:cNvSpPr>
          <p:nvPr>
            <p:ph type="body" sz="half" idx="2"/>
          </p:nvPr>
        </p:nvSpPr>
        <p:spPr>
          <a:xfrm>
            <a:off x="627018" y="757646"/>
            <a:ext cx="6035040" cy="5434148"/>
          </a:xfrm>
        </p:spPr>
        <p:txBody>
          <a:bodyPr>
            <a:normAutofit/>
          </a:bodyPr>
          <a:lstStyle/>
          <a:p>
            <a:r>
              <a:rPr lang="it-IT" sz="2400" dirty="0">
                <a:solidFill>
                  <a:srgbClr val="FFFF00"/>
                </a:solidFill>
                <a:latin typeface="+mn-lt"/>
                <a:ea typeface="Calibri" panose="020F0502020204030204" pitchFamily="34" charset="0"/>
                <a:cs typeface="Times New Roman" panose="02020603050405020304" pitchFamily="18" charset="0"/>
              </a:rPr>
              <a:t>Ma l’amore nasce dalla coscienza che tutto (anche l’altro) è dono, fatto con un progetto e per un disegno che si realizza solo nell’amore. Così, si diventa certi che non ci si è incontrati e amati per caso, ma tutto è stato fatto per il bene della persona, perché raggiunga la pienezza di umanità e si realizzi. Qui il termine da usare è gioia, che sgorga in un cuore amato e pieno d’amore, opposto al termine felicità, che oggi più che mai ha un’accezione privata ed individualistica (ciascuno in fondo cerca la propria).</a:t>
            </a:r>
          </a:p>
          <a:p>
            <a:endParaRPr lang="it-IT" dirty="0"/>
          </a:p>
        </p:txBody>
      </p:sp>
    </p:spTree>
    <p:extLst>
      <p:ext uri="{BB962C8B-B14F-4D97-AF65-F5344CB8AC3E}">
        <p14:creationId xmlns:p14="http://schemas.microsoft.com/office/powerpoint/2010/main" val="9406658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BE9F4-01D8-4437-B3CD-44B783941A56}"/>
              </a:ext>
            </a:extLst>
          </p:cNvPr>
          <p:cNvSpPr>
            <a:spLocks noGrp="1"/>
          </p:cNvSpPr>
          <p:nvPr>
            <p:ph type="title"/>
          </p:nvPr>
        </p:nvSpPr>
        <p:spPr>
          <a:xfrm>
            <a:off x="4354307" y="287383"/>
            <a:ext cx="5795639" cy="1280894"/>
          </a:xfrm>
        </p:spPr>
        <p:txBody>
          <a:bodyPr>
            <a:normAutofit/>
          </a:bodyPr>
          <a:lstStyle/>
          <a:p>
            <a:r>
              <a:rPr lang="it-IT" b="1" dirty="0">
                <a:solidFill>
                  <a:srgbClr val="FFFF00"/>
                </a:solidFill>
                <a:ea typeface="Calibri" panose="020F0502020204030204" pitchFamily="34" charset="0"/>
                <a:cs typeface="Times New Roman" panose="02020603050405020304" pitchFamily="18" charset="0"/>
              </a:rPr>
              <a:t>LA PIENEZZA DELL’AMORE</a:t>
            </a:r>
            <a:br>
              <a:rPr lang="it-IT" dirty="0">
                <a:solidFill>
                  <a:srgbClr val="FFFF00"/>
                </a:solidFill>
                <a:ea typeface="Calibri" panose="020F0502020204030204" pitchFamily="34" charset="0"/>
                <a:cs typeface="Times New Roman" panose="02020603050405020304" pitchFamily="18" charset="0"/>
              </a:rPr>
            </a:br>
            <a:endParaRPr lang="it-IT" dirty="0">
              <a:solidFill>
                <a:srgbClr val="FFFF00"/>
              </a:solidFill>
            </a:endParaRPr>
          </a:p>
        </p:txBody>
      </p:sp>
      <p:pic>
        <p:nvPicPr>
          <p:cNvPr id="6" name="Segnaposto immagine 5">
            <a:extLst>
              <a:ext uri="{FF2B5EF4-FFF2-40B4-BE49-F238E27FC236}">
                <a16:creationId xmlns:a16="http://schemas.microsoft.com/office/drawing/2014/main" id="{DD3A4125-7875-418C-A3BE-D7DC139662F6}"/>
              </a:ext>
            </a:extLst>
          </p:cNvPr>
          <p:cNvPicPr>
            <a:picLocks noGrp="1" noChangeAspect="1"/>
          </p:cNvPicPr>
          <p:nvPr>
            <p:ph type="pic" idx="1"/>
          </p:nvPr>
        </p:nvPicPr>
        <p:blipFill>
          <a:blip r:embed="rId2"/>
          <a:srcRect l="6522" r="6522"/>
          <a:stretch>
            <a:fillRect/>
          </a:stretch>
        </p:blipFill>
        <p:spPr>
          <a:xfrm>
            <a:off x="8288338" y="1568450"/>
            <a:ext cx="3200400" cy="4572000"/>
          </a:xfrm>
        </p:spPr>
      </p:pic>
      <p:sp>
        <p:nvSpPr>
          <p:cNvPr id="4" name="Segnaposto testo 3">
            <a:extLst>
              <a:ext uri="{FF2B5EF4-FFF2-40B4-BE49-F238E27FC236}">
                <a16:creationId xmlns:a16="http://schemas.microsoft.com/office/drawing/2014/main" id="{11D7B353-F73B-4135-A4A3-A33D440CC703}"/>
              </a:ext>
            </a:extLst>
          </p:cNvPr>
          <p:cNvSpPr>
            <a:spLocks noGrp="1"/>
          </p:cNvSpPr>
          <p:nvPr>
            <p:ph type="body" sz="half" idx="2"/>
          </p:nvPr>
        </p:nvSpPr>
        <p:spPr>
          <a:xfrm>
            <a:off x="705394" y="1142999"/>
            <a:ext cx="6714309" cy="5310051"/>
          </a:xfrm>
        </p:spPr>
        <p:txBody>
          <a:bodyPr>
            <a:normAutofit/>
          </a:bodyPr>
          <a:lstStyle/>
          <a:p>
            <a:r>
              <a:rPr lang="it-IT" sz="1800" dirty="0">
                <a:latin typeface="+mn-lt"/>
                <a:ea typeface="Calibri" panose="020F0502020204030204" pitchFamily="34" charset="0"/>
                <a:cs typeface="Times New Roman" panose="02020603050405020304" pitchFamily="18" charset="0"/>
              </a:rPr>
              <a:t>L’innamoramento diventa amore quando si apre al dono di sé, alla responsabilità e alla volontà di comunione con l’altro. L’amore apre e dilata il cuore, è sempre inclusivo degli altri, mai esclusivo e ristretto. Questa è anche la verifica da fare per valutare la sanità di un rapporto di coppia: quanto più ci si chiude nella cameretta di un amore asfissiante e claustrofobico, tanto più quell’amore rivela la sua morbosità (la patologia), ed è meglio che finisca (così) in fretta!</a:t>
            </a:r>
          </a:p>
          <a:p>
            <a:r>
              <a:rPr lang="it-IT" sz="1800" i="1" dirty="0">
                <a:solidFill>
                  <a:srgbClr val="FFFF00"/>
                </a:solidFill>
                <a:latin typeface="+mn-lt"/>
                <a:ea typeface="Calibri" panose="020F0502020204030204" pitchFamily="34" charset="0"/>
                <a:cs typeface="Times New Roman" panose="02020603050405020304" pitchFamily="18" charset="0"/>
              </a:rPr>
              <a:t>“L’amore è una malattia gravissima, per fortuna è transitoria e dunque passa, e se il matrimonio si fondasse sulla passione, certo passerebbe con il suo svanire. Tra lui e lei innamorati non rimane spazio per nulla e perfino un figlio potrebbe diventare elemento di disturbo”</a:t>
            </a:r>
            <a:r>
              <a:rPr lang="it-IT" sz="1800" dirty="0">
                <a:solidFill>
                  <a:srgbClr val="FFFF00"/>
                </a:solidFill>
                <a:latin typeface="+mn-lt"/>
                <a:ea typeface="Calibri" panose="020F0502020204030204" pitchFamily="34" charset="0"/>
                <a:cs typeface="Times New Roman" panose="02020603050405020304" pitchFamily="18" charset="0"/>
              </a:rPr>
              <a:t> [Vittorino Andreoli, Lettera alla tua famiglia].</a:t>
            </a:r>
          </a:p>
          <a:p>
            <a:r>
              <a:rPr lang="it-IT" sz="1800" dirty="0">
                <a:latin typeface="+mn-lt"/>
                <a:ea typeface="Calibri" panose="020F0502020204030204" pitchFamily="34" charset="0"/>
                <a:cs typeface="Times New Roman" panose="02020603050405020304" pitchFamily="18" charset="0"/>
              </a:rPr>
              <a:t>L’amore, quando è vero e adulto, spalanca il cuore e ne dilata la misura, fino ad abbracciare non solo l’amato, ma il mondo intero, cioè tutto e tutti.</a:t>
            </a:r>
          </a:p>
          <a:p>
            <a:endParaRPr lang="it-IT" dirty="0"/>
          </a:p>
        </p:txBody>
      </p:sp>
    </p:spTree>
    <p:extLst>
      <p:ext uri="{BB962C8B-B14F-4D97-AF65-F5344CB8AC3E}">
        <p14:creationId xmlns:p14="http://schemas.microsoft.com/office/powerpoint/2010/main" val="436152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21C3B-6B26-4023-9632-0AF66BED2661}"/>
              </a:ext>
            </a:extLst>
          </p:cNvPr>
          <p:cNvSpPr>
            <a:spLocks noGrp="1"/>
          </p:cNvSpPr>
          <p:nvPr>
            <p:ph type="title"/>
          </p:nvPr>
        </p:nvSpPr>
        <p:spPr>
          <a:xfrm>
            <a:off x="564544" y="0"/>
            <a:ext cx="6265797" cy="758379"/>
          </a:xfrm>
        </p:spPr>
        <p:txBody>
          <a:bodyPr>
            <a:normAutofit fontScale="90000"/>
          </a:bodyPr>
          <a:lstStyle/>
          <a:p>
            <a:r>
              <a:rPr lang="it-IT" b="1" dirty="0">
                <a:ea typeface="Calibri" panose="020F0502020204030204" pitchFamily="34" charset="0"/>
                <a:cs typeface="Times New Roman" panose="02020603050405020304" pitchFamily="18" charset="0"/>
              </a:rPr>
              <a:t>L’AMORE CONSACRA LA VITA</a:t>
            </a:r>
            <a:endParaRPr lang="it-IT" dirty="0"/>
          </a:p>
        </p:txBody>
      </p:sp>
      <p:pic>
        <p:nvPicPr>
          <p:cNvPr id="6" name="Segnaposto immagine 5">
            <a:extLst>
              <a:ext uri="{FF2B5EF4-FFF2-40B4-BE49-F238E27FC236}">
                <a16:creationId xmlns:a16="http://schemas.microsoft.com/office/drawing/2014/main" id="{6D721CD6-5F56-48F3-8972-9316EAC39D99}"/>
              </a:ext>
            </a:extLst>
          </p:cNvPr>
          <p:cNvPicPr>
            <a:picLocks noGrp="1" noChangeAspect="1"/>
          </p:cNvPicPr>
          <p:nvPr>
            <p:ph type="pic" idx="1"/>
          </p:nvPr>
        </p:nvPicPr>
        <p:blipFill rotWithShape="1">
          <a:blip r:embed="rId2"/>
          <a:srcRect t="-70656" b="-70656"/>
          <a:stretch/>
        </p:blipFill>
        <p:spPr>
          <a:xfrm>
            <a:off x="6830341" y="-29054"/>
            <a:ext cx="5161315" cy="7373308"/>
          </a:xfrm>
        </p:spPr>
      </p:pic>
      <p:sp>
        <p:nvSpPr>
          <p:cNvPr id="4" name="Segnaposto testo 3">
            <a:extLst>
              <a:ext uri="{FF2B5EF4-FFF2-40B4-BE49-F238E27FC236}">
                <a16:creationId xmlns:a16="http://schemas.microsoft.com/office/drawing/2014/main" id="{A439B0A2-55BC-4D43-9974-CD08AAFC36DC}"/>
              </a:ext>
            </a:extLst>
          </p:cNvPr>
          <p:cNvSpPr>
            <a:spLocks noGrp="1"/>
          </p:cNvSpPr>
          <p:nvPr>
            <p:ph type="body" sz="half" idx="2"/>
          </p:nvPr>
        </p:nvSpPr>
        <p:spPr>
          <a:xfrm>
            <a:off x="617844" y="979714"/>
            <a:ext cx="6212497" cy="5355772"/>
          </a:xfrm>
        </p:spPr>
        <p:txBody>
          <a:bodyPr/>
          <a:lstStyle/>
          <a:p>
            <a:r>
              <a:rPr lang="it-IT" sz="2000" dirty="0">
                <a:latin typeface="+mn-lt"/>
                <a:ea typeface="Calibri" panose="020F0502020204030204" pitchFamily="34" charset="0"/>
                <a:cs typeface="Times New Roman" panose="02020603050405020304" pitchFamily="18" charset="0"/>
              </a:rPr>
              <a:t>L’amore umano diventa completo quando ha le caratteristiche dell’unione fedele, dell’apertura alla vita e della stabilità, ovvero quando diventa stato di vita permanente che genera vita e accoglie l’altro. Il rapporto coniugale è fra due coniugi che nel matrimonio hanno preso la decisione affettiva, morale, giuridica e totale di condividere la vita. Prima del matrimonio, i due non sono coniugi. Lo stato coniugale non lo si può rinnegare o dimenticare: uno resta sempre ciò che è (coniuge, da </a:t>
            </a:r>
            <a:r>
              <a:rPr lang="it-IT" sz="2000" i="1" dirty="0" err="1">
                <a:latin typeface="+mn-lt"/>
                <a:ea typeface="Calibri" panose="020F0502020204030204" pitchFamily="34" charset="0"/>
                <a:cs typeface="Times New Roman" panose="02020603050405020304" pitchFamily="18" charset="0"/>
              </a:rPr>
              <a:t>cum</a:t>
            </a:r>
            <a:r>
              <a:rPr lang="it-IT" sz="2000" i="1" dirty="0">
                <a:latin typeface="+mn-lt"/>
                <a:ea typeface="Calibri" panose="020F0502020204030204" pitchFamily="34" charset="0"/>
                <a:cs typeface="Times New Roman" panose="02020603050405020304" pitchFamily="18" charset="0"/>
              </a:rPr>
              <a:t> </a:t>
            </a:r>
            <a:r>
              <a:rPr lang="it-IT" sz="2000" i="1" dirty="0" err="1">
                <a:latin typeface="+mn-lt"/>
                <a:ea typeface="Calibri" panose="020F0502020204030204" pitchFamily="34" charset="0"/>
                <a:cs typeface="Times New Roman" panose="02020603050405020304" pitchFamily="18" charset="0"/>
              </a:rPr>
              <a:t>jugium</a:t>
            </a:r>
            <a:r>
              <a:rPr lang="it-IT" sz="2000" dirty="0">
                <a:latin typeface="+mn-lt"/>
                <a:ea typeface="Calibri" panose="020F0502020204030204" pitchFamily="34" charset="0"/>
                <a:cs typeface="Times New Roman" panose="02020603050405020304" pitchFamily="18" charset="0"/>
              </a:rPr>
              <a:t>= stesso giogo, indicando così simbolicamente il paio di buoi che tirano l’aratro, sotto lo stesso giogo, per tracciare nei figli il solco dove seminare i valori educativi). Si può solo tradire.</a:t>
            </a:r>
          </a:p>
          <a:p>
            <a:endParaRPr lang="it-IT" dirty="0"/>
          </a:p>
        </p:txBody>
      </p:sp>
    </p:spTree>
    <p:extLst>
      <p:ext uri="{BB962C8B-B14F-4D97-AF65-F5344CB8AC3E}">
        <p14:creationId xmlns:p14="http://schemas.microsoft.com/office/powerpoint/2010/main" val="17289278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C7F660-7C20-4ADD-94E4-D87456E0CF43}"/>
              </a:ext>
            </a:extLst>
          </p:cNvPr>
          <p:cNvSpPr>
            <a:spLocks noGrp="1"/>
          </p:cNvSpPr>
          <p:nvPr>
            <p:ph type="title"/>
          </p:nvPr>
        </p:nvSpPr>
        <p:spPr>
          <a:xfrm>
            <a:off x="522515" y="410746"/>
            <a:ext cx="7393576" cy="732254"/>
          </a:xfrm>
        </p:spPr>
        <p:txBody>
          <a:bodyPr>
            <a:normAutofit/>
          </a:bodyPr>
          <a:lstStyle/>
          <a:p>
            <a:r>
              <a:rPr lang="it-IT" b="1" dirty="0">
                <a:solidFill>
                  <a:srgbClr val="FFFF00"/>
                </a:solidFill>
                <a:ea typeface="Calibri" panose="020F0502020204030204" pitchFamily="34" charset="0"/>
                <a:cs typeface="Times New Roman" panose="02020603050405020304" pitchFamily="18" charset="0"/>
              </a:rPr>
              <a:t>VIVERE UNA MENTALITA’ NUZIALE</a:t>
            </a:r>
            <a:endParaRPr lang="it-IT" dirty="0">
              <a:solidFill>
                <a:srgbClr val="FFFF00"/>
              </a:solidFill>
            </a:endParaRPr>
          </a:p>
        </p:txBody>
      </p:sp>
      <p:pic>
        <p:nvPicPr>
          <p:cNvPr id="6" name="Segnaposto immagine 5">
            <a:extLst>
              <a:ext uri="{FF2B5EF4-FFF2-40B4-BE49-F238E27FC236}">
                <a16:creationId xmlns:a16="http://schemas.microsoft.com/office/drawing/2014/main" id="{9E4D461D-10B3-467B-8137-8AC1C0670D78}"/>
              </a:ext>
            </a:extLst>
          </p:cNvPr>
          <p:cNvPicPr>
            <a:picLocks noGrp="1" noChangeAspect="1"/>
          </p:cNvPicPr>
          <p:nvPr>
            <p:ph type="pic" idx="1"/>
          </p:nvPr>
        </p:nvPicPr>
        <p:blipFill>
          <a:blip r:embed="rId2"/>
          <a:srcRect t="534" b="534"/>
          <a:stretch>
            <a:fillRect/>
          </a:stretch>
        </p:blipFill>
        <p:spPr>
          <a:xfrm>
            <a:off x="7916863" y="1560513"/>
            <a:ext cx="3200400" cy="4572000"/>
          </a:xfrm>
        </p:spPr>
      </p:pic>
      <p:sp>
        <p:nvSpPr>
          <p:cNvPr id="4" name="Segnaposto testo 3">
            <a:extLst>
              <a:ext uri="{FF2B5EF4-FFF2-40B4-BE49-F238E27FC236}">
                <a16:creationId xmlns:a16="http://schemas.microsoft.com/office/drawing/2014/main" id="{4FCD6AB3-44AC-429D-825D-9E1198D3A6E4}"/>
              </a:ext>
            </a:extLst>
          </p:cNvPr>
          <p:cNvSpPr>
            <a:spLocks noGrp="1"/>
          </p:cNvSpPr>
          <p:nvPr>
            <p:ph type="body" sz="half" idx="2"/>
          </p:nvPr>
        </p:nvSpPr>
        <p:spPr>
          <a:xfrm>
            <a:off x="522515" y="1561011"/>
            <a:ext cx="6505301" cy="4572000"/>
          </a:xfrm>
        </p:spPr>
        <p:txBody>
          <a:bodyPr>
            <a:normAutofit/>
          </a:bodyPr>
          <a:lstStyle/>
          <a:p>
            <a:r>
              <a:rPr lang="it-IT" sz="2000" dirty="0">
                <a:latin typeface="+mn-lt"/>
                <a:ea typeface="Calibri" panose="020F0502020204030204" pitchFamily="34" charset="0"/>
                <a:cs typeface="Times New Roman" panose="02020603050405020304" pitchFamily="18" charset="0"/>
              </a:rPr>
              <a:t>Per i cristiani, il matrimonio non è un semplice contratto pubblico fra un uomo e una donna, ma è un miracolo (un sacramento, ovvero una realtà trasformata e attivata dal dono dello Spirito Santo): è un salto dell’essere, ontologico. Dio afferra un uomo e una donna e li unisce indissolubilmente “</a:t>
            </a:r>
            <a:r>
              <a:rPr lang="it-IT" sz="2000" i="1" dirty="0">
                <a:latin typeface="+mn-lt"/>
                <a:ea typeface="Calibri" panose="020F0502020204030204" pitchFamily="34" charset="0"/>
                <a:cs typeface="Times New Roman" panose="02020603050405020304" pitchFamily="18" charset="0"/>
              </a:rPr>
              <a:t>in una carne sola</a:t>
            </a:r>
            <a:r>
              <a:rPr lang="it-IT" sz="2000" dirty="0">
                <a:latin typeface="+mn-lt"/>
                <a:ea typeface="Calibri" panose="020F0502020204030204" pitchFamily="34" charset="0"/>
                <a:cs typeface="Times New Roman" panose="02020603050405020304" pitchFamily="18" charset="0"/>
              </a:rPr>
              <a:t>”, recita la Sacra Scrittura (cfr. </a:t>
            </a:r>
            <a:r>
              <a:rPr lang="it-IT" sz="2000" dirty="0" err="1">
                <a:latin typeface="+mn-lt"/>
                <a:ea typeface="Calibri" panose="020F0502020204030204" pitchFamily="34" charset="0"/>
                <a:cs typeface="Times New Roman" panose="02020603050405020304" pitchFamily="18" charset="0"/>
              </a:rPr>
              <a:t>Gen</a:t>
            </a:r>
            <a:r>
              <a:rPr lang="it-IT" sz="2000" dirty="0">
                <a:latin typeface="+mn-lt"/>
                <a:ea typeface="Calibri" panose="020F0502020204030204" pitchFamily="34" charset="0"/>
                <a:cs typeface="Times New Roman" panose="02020603050405020304" pitchFamily="18" charset="0"/>
              </a:rPr>
              <a:t> 2-3). Ogni cristiano vede in questo orizzonte sacramentale il proprio cammino nell’amore: chiamato non dal caso, ma dal volere del Padre ad amare ed essere amato, a imparare nell’amore a donare la vita per generare nuova vita, nel matrimonio sacramento, che genera la famiglia, scopre il naturale svolgimento della sua esistenza.</a:t>
            </a:r>
          </a:p>
          <a:p>
            <a:endParaRPr lang="it-IT" dirty="0"/>
          </a:p>
        </p:txBody>
      </p:sp>
    </p:spTree>
    <p:extLst>
      <p:ext uri="{BB962C8B-B14F-4D97-AF65-F5344CB8AC3E}">
        <p14:creationId xmlns:p14="http://schemas.microsoft.com/office/powerpoint/2010/main" val="227897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0B824-6119-49F5-9C5B-98B4392D8DE2}"/>
              </a:ext>
            </a:extLst>
          </p:cNvPr>
          <p:cNvSpPr>
            <a:spLocks noGrp="1"/>
          </p:cNvSpPr>
          <p:nvPr>
            <p:ph type="title"/>
          </p:nvPr>
        </p:nvSpPr>
        <p:spPr>
          <a:xfrm>
            <a:off x="605373" y="358495"/>
            <a:ext cx="6344173" cy="784505"/>
          </a:xfrm>
        </p:spPr>
        <p:txBody>
          <a:bodyPr/>
          <a:lstStyle/>
          <a:p>
            <a:r>
              <a:rPr lang="it-IT" b="1" dirty="0">
                <a:ea typeface="Calibri" panose="020F0502020204030204" pitchFamily="34" charset="0"/>
                <a:cs typeface="Times New Roman" panose="02020603050405020304" pitchFamily="18" charset="0"/>
              </a:rPr>
              <a:t>LA DECISIONE DA PRENDERE</a:t>
            </a:r>
            <a:endParaRPr lang="it-IT" dirty="0"/>
          </a:p>
        </p:txBody>
      </p:sp>
      <p:sp>
        <p:nvSpPr>
          <p:cNvPr id="4" name="Segnaposto testo 3">
            <a:extLst>
              <a:ext uri="{FF2B5EF4-FFF2-40B4-BE49-F238E27FC236}">
                <a16:creationId xmlns:a16="http://schemas.microsoft.com/office/drawing/2014/main" id="{15F24DF5-8027-4801-A26B-DF3E66C76FAB}"/>
              </a:ext>
            </a:extLst>
          </p:cNvPr>
          <p:cNvSpPr>
            <a:spLocks noGrp="1"/>
          </p:cNvSpPr>
          <p:nvPr>
            <p:ph type="body" sz="half" idx="2"/>
          </p:nvPr>
        </p:nvSpPr>
        <p:spPr>
          <a:xfrm>
            <a:off x="888274" y="1567543"/>
            <a:ext cx="5590903" cy="4650377"/>
          </a:xfrm>
        </p:spPr>
        <p:txBody>
          <a:bodyPr>
            <a:normAutofit/>
          </a:bodyPr>
          <a:lstStyle/>
          <a:p>
            <a:r>
              <a:rPr lang="it-IT" sz="1800" dirty="0">
                <a:solidFill>
                  <a:srgbClr val="FFFF00"/>
                </a:solidFill>
                <a:latin typeface="+mn-lt"/>
                <a:ea typeface="Calibri" panose="020F0502020204030204" pitchFamily="34" charset="0"/>
                <a:cs typeface="Times New Roman" panose="02020603050405020304" pitchFamily="18" charset="0"/>
              </a:rPr>
              <a:t>Così si realizza il comandamento di Gesù: </a:t>
            </a:r>
            <a:r>
              <a:rPr lang="it-IT" sz="1800" i="1" dirty="0">
                <a:solidFill>
                  <a:srgbClr val="FFFF00"/>
                </a:solidFill>
                <a:latin typeface="+mn-lt"/>
                <a:ea typeface="Calibri" panose="020F0502020204030204" pitchFamily="34" charset="0"/>
                <a:cs typeface="Times New Roman" panose="02020603050405020304" pitchFamily="18" charset="0"/>
              </a:rPr>
              <a:t>“Ama il prossimo tuo come te stesso”(Mc 12, 29-31):</a:t>
            </a:r>
            <a:r>
              <a:rPr lang="it-IT" sz="1800" dirty="0">
                <a:solidFill>
                  <a:srgbClr val="FFFF00"/>
                </a:solidFill>
                <a:latin typeface="+mn-lt"/>
                <a:ea typeface="Calibri" panose="020F0502020204030204" pitchFamily="34" charset="0"/>
                <a:cs typeface="Times New Roman" panose="02020603050405020304" pitchFamily="18" charset="0"/>
              </a:rPr>
              <a:t> desidero per te tutto l’amore che desidero si compia in me. Per amare il destino dell’altro devi prima amare il tuo destino. Bisogna essere seri con sé stessi, bisogna avere una traccia da seguire, riempirsi d’amore, in modo che l’amore si diffonda per contagio. Che persona voglio essere? Che cosa voglio veramente dalla vita? Uno che cerca il successo, la carriera, i soldi, la sistemazione? O voglio essere una persona felice, che vive per una causa grande, per spendere la vita e non buttarla via? Se uno si sposa per sistemarsi, per convenienza, che persona è? Essere padre e madre, marito e moglie è un’identità e una missione.</a:t>
            </a:r>
          </a:p>
          <a:p>
            <a:endParaRPr lang="it-IT" dirty="0"/>
          </a:p>
        </p:txBody>
      </p:sp>
      <p:pic>
        <p:nvPicPr>
          <p:cNvPr id="7" name="Segnaposto immagine 6">
            <a:extLst>
              <a:ext uri="{FF2B5EF4-FFF2-40B4-BE49-F238E27FC236}">
                <a16:creationId xmlns:a16="http://schemas.microsoft.com/office/drawing/2014/main" id="{B7520F3C-5097-488D-BE34-FB11C4E6BEF2}"/>
              </a:ext>
            </a:extLst>
          </p:cNvPr>
          <p:cNvPicPr>
            <a:picLocks noGrp="1" noChangeAspect="1"/>
          </p:cNvPicPr>
          <p:nvPr>
            <p:ph type="pic" idx="1"/>
          </p:nvPr>
        </p:nvPicPr>
        <p:blipFill>
          <a:blip r:embed="rId2"/>
          <a:srcRect l="21475" r="21475"/>
          <a:stretch>
            <a:fillRect/>
          </a:stretch>
        </p:blipFill>
        <p:spPr>
          <a:xfrm>
            <a:off x="7908191" y="1452716"/>
            <a:ext cx="3200400" cy="4572000"/>
          </a:xfrm>
        </p:spPr>
      </p:pic>
    </p:spTree>
    <p:extLst>
      <p:ext uri="{BB962C8B-B14F-4D97-AF65-F5344CB8AC3E}">
        <p14:creationId xmlns:p14="http://schemas.microsoft.com/office/powerpoint/2010/main" val="20968453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03CCB-B879-46BD-AAB0-3D03602CB659}"/>
              </a:ext>
            </a:extLst>
          </p:cNvPr>
          <p:cNvSpPr>
            <a:spLocks noGrp="1"/>
          </p:cNvSpPr>
          <p:nvPr>
            <p:ph type="title"/>
          </p:nvPr>
        </p:nvSpPr>
        <p:spPr>
          <a:xfrm>
            <a:off x="344115" y="450301"/>
            <a:ext cx="7101713" cy="1385397"/>
          </a:xfrm>
        </p:spPr>
        <p:txBody>
          <a:bodyPr>
            <a:normAutofit fontScale="90000"/>
          </a:bodyPr>
          <a:lstStyle/>
          <a:p>
            <a:r>
              <a:rPr lang="it-IT" b="1" dirty="0">
                <a:solidFill>
                  <a:srgbClr val="FFFF00"/>
                </a:solidFill>
                <a:ea typeface="Calibri" panose="020F0502020204030204" pitchFamily="34" charset="0"/>
                <a:cs typeface="Times New Roman" panose="02020603050405020304" pitchFamily="18" charset="0"/>
              </a:rPr>
              <a:t>LA CASTITA’, VERTICE DELL’AMORE</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4" name="Segnaposto testo 3">
            <a:extLst>
              <a:ext uri="{FF2B5EF4-FFF2-40B4-BE49-F238E27FC236}">
                <a16:creationId xmlns:a16="http://schemas.microsoft.com/office/drawing/2014/main" id="{61C584BE-45AF-4E6A-99DF-3BACDB00C702}"/>
              </a:ext>
            </a:extLst>
          </p:cNvPr>
          <p:cNvSpPr>
            <a:spLocks noGrp="1"/>
          </p:cNvSpPr>
          <p:nvPr>
            <p:ph type="body" sz="half" idx="2"/>
          </p:nvPr>
        </p:nvSpPr>
        <p:spPr>
          <a:xfrm>
            <a:off x="653143" y="1567543"/>
            <a:ext cx="7315199" cy="4833257"/>
          </a:xfrm>
        </p:spPr>
        <p:txBody>
          <a:bodyPr>
            <a:normAutofit lnSpcReduction="10000"/>
          </a:bodyPr>
          <a:lstStyle/>
          <a:p>
            <a:r>
              <a:rPr lang="it-IT" sz="1800" dirty="0">
                <a:latin typeface="+mn-lt"/>
                <a:ea typeface="Calibri" panose="020F0502020204030204" pitchFamily="34" charset="0"/>
                <a:cs typeface="Times New Roman" panose="02020603050405020304" pitchFamily="18" charset="0"/>
              </a:rPr>
              <a:t>La castità è l’integrazione positiva della sessualità nei rapporti (cfr. Catechismo della Chiesa Cattolica). Se uno non sa per che cosa vive, come fa a mettersi con gli altri? Quale ricchezza potrà donare all’altro colui che è vuoto? Quale dono di sé potrà integrare nell’amore reciproco? La castità è il dono completo e pieno del mio essere all’altro, consapevole che tutto mi è stato dato da Dio. Tutta l’energia sessuale è coinvolta e convogliata nell’amore per l’altro: dono tutto me stesso perché pieno d’amore, senza trattenere nulla (nessuna energia, nessuno spazio, nessun tempo) per me. “Amerai il Signore tuo Dio, con tutto il cuore, con tutta la mente, con tutte le forze. Amerai il prossimo tuo come te stesso”. Non ti amo perché mi servi o perché mi piaci o perché mi conviene (tutte caratteristiche che riconosciamo immediatamente nel rapporto con gli altri, se tentano di usarci), ma voglio darti vita, sostenerti con la mia umanità, essere per te e per la tua causa (il tuo destino, la tua vocazione). I coniugi vivono la castità coniugale come impegno reciproco di fedeltà e di dono totale nell’amore.</a:t>
            </a:r>
          </a:p>
          <a:p>
            <a:endParaRPr lang="it-IT" dirty="0"/>
          </a:p>
        </p:txBody>
      </p:sp>
      <p:pic>
        <p:nvPicPr>
          <p:cNvPr id="7" name="Segnaposto immagine 6">
            <a:extLst>
              <a:ext uri="{FF2B5EF4-FFF2-40B4-BE49-F238E27FC236}">
                <a16:creationId xmlns:a16="http://schemas.microsoft.com/office/drawing/2014/main" id="{5F793A37-AB4A-4250-BAC7-15F631DEDC4E}"/>
              </a:ext>
            </a:extLst>
          </p:cNvPr>
          <p:cNvPicPr>
            <a:picLocks noGrp="1" noChangeAspect="1"/>
          </p:cNvPicPr>
          <p:nvPr>
            <p:ph type="pic" idx="1"/>
          </p:nvPr>
        </p:nvPicPr>
        <p:blipFill rotWithShape="1">
          <a:blip r:embed="rId2"/>
          <a:srcRect l="7183" r="30126"/>
          <a:stretch/>
        </p:blipFill>
        <p:spPr>
          <a:xfrm>
            <a:off x="8130574" y="1835698"/>
            <a:ext cx="4223658" cy="3826144"/>
          </a:xfrm>
        </p:spPr>
      </p:pic>
    </p:spTree>
    <p:extLst>
      <p:ext uri="{BB962C8B-B14F-4D97-AF65-F5344CB8AC3E}">
        <p14:creationId xmlns:p14="http://schemas.microsoft.com/office/powerpoint/2010/main" val="433716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CBA4B511-9BBF-4B85-9469-1E9091139BC9}"/>
              </a:ext>
            </a:extLst>
          </p:cNvPr>
          <p:cNvSpPr>
            <a:spLocks noGrp="1"/>
          </p:cNvSpPr>
          <p:nvPr>
            <p:ph type="body" sz="half" idx="2"/>
          </p:nvPr>
        </p:nvSpPr>
        <p:spPr>
          <a:xfrm>
            <a:off x="705394" y="1142999"/>
            <a:ext cx="5534539" cy="5179423"/>
          </a:xfrm>
        </p:spPr>
        <p:txBody>
          <a:bodyPr>
            <a:normAutofit/>
          </a:bodyPr>
          <a:lstStyle/>
          <a:p>
            <a:r>
              <a:rPr lang="it-IT" sz="2000" i="1" dirty="0">
                <a:solidFill>
                  <a:srgbClr val="FFFF00"/>
                </a:solidFill>
                <a:ea typeface="Calibri" panose="020F0502020204030204" pitchFamily="34" charset="0"/>
                <a:cs typeface="Times New Roman" panose="02020603050405020304" pitchFamily="18" charset="0"/>
              </a:rPr>
              <a:t>“La verginità anticipa la fine della storia perché è contemporaneamente partecipazione e testimonianza della pienezza dell’amore che scaturisce dal corpo resuscitato di Cristo. In Cristo, il Figlio, la pienezza della solitudine originaria; in Cristo, lo Sposo, la pienezza dell’unità originaria; in Cristo, nella verginità come nel matrimonio, la connessione tra solitudine e unità originaria rende fecondo l’amore umano: paternità e maternità spirituale. Maria ci aiuta a vedere come la verginità porti con sé un nuovo significato del corpo che è pienezza del suo significato originario</a:t>
            </a:r>
            <a:r>
              <a:rPr lang="it-IT" sz="2000" dirty="0">
                <a:solidFill>
                  <a:srgbClr val="FFFF00"/>
                </a:solidFill>
                <a:ea typeface="Calibri" panose="020F0502020204030204" pitchFamily="34" charset="0"/>
                <a:cs typeface="Times New Roman" panose="02020603050405020304" pitchFamily="18" charset="0"/>
              </a:rPr>
              <a:t>.” (Giovanni Paolo II, Catechesi sul matrimonio, 318)</a:t>
            </a:r>
          </a:p>
          <a:p>
            <a:endParaRPr lang="it-IT" dirty="0"/>
          </a:p>
        </p:txBody>
      </p:sp>
      <p:pic>
        <p:nvPicPr>
          <p:cNvPr id="9" name="Segnaposto immagine 8">
            <a:extLst>
              <a:ext uri="{FF2B5EF4-FFF2-40B4-BE49-F238E27FC236}">
                <a16:creationId xmlns:a16="http://schemas.microsoft.com/office/drawing/2014/main" id="{2B22CE3E-81AF-41E6-A926-4E7E7D339D1F}"/>
              </a:ext>
            </a:extLst>
          </p:cNvPr>
          <p:cNvPicPr>
            <a:picLocks noGrp="1" noChangeAspect="1"/>
          </p:cNvPicPr>
          <p:nvPr>
            <p:ph type="pic" idx="1"/>
          </p:nvPr>
        </p:nvPicPr>
        <p:blipFill>
          <a:blip r:embed="rId2"/>
          <a:srcRect l="13708" r="13708"/>
          <a:stretch>
            <a:fillRect/>
          </a:stretch>
        </p:blipFill>
        <p:spPr>
          <a:xfrm>
            <a:off x="7263055" y="1446710"/>
            <a:ext cx="3200400" cy="4572000"/>
          </a:xfrm>
        </p:spPr>
      </p:pic>
    </p:spTree>
    <p:extLst>
      <p:ext uri="{BB962C8B-B14F-4D97-AF65-F5344CB8AC3E}">
        <p14:creationId xmlns:p14="http://schemas.microsoft.com/office/powerpoint/2010/main" val="1451445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3AF91-2081-4BBB-B704-49BA363FC942}"/>
              </a:ext>
            </a:extLst>
          </p:cNvPr>
          <p:cNvSpPr>
            <a:spLocks noGrp="1"/>
          </p:cNvSpPr>
          <p:nvPr>
            <p:ph type="title"/>
          </p:nvPr>
        </p:nvSpPr>
        <p:spPr>
          <a:xfrm>
            <a:off x="616796" y="652409"/>
            <a:ext cx="6161293" cy="1574808"/>
          </a:xfrm>
        </p:spPr>
        <p:txBody>
          <a:bodyPr/>
          <a:lstStyle/>
          <a:p>
            <a:r>
              <a:rPr lang="it-IT" b="1" dirty="0">
                <a:solidFill>
                  <a:srgbClr val="FFFF00"/>
                </a:solidFill>
                <a:ea typeface="Calibri" panose="020F0502020204030204" pitchFamily="34" charset="0"/>
                <a:cs typeface="Times New Roman" panose="02020603050405020304" pitchFamily="18" charset="0"/>
              </a:rPr>
              <a:t>L’AMORE E’ UN CAMMINO</a:t>
            </a:r>
            <a:br>
              <a:rPr lang="it-IT" dirty="0">
                <a:solidFill>
                  <a:srgbClr val="FFFF00"/>
                </a:solidFill>
                <a:ea typeface="Calibri" panose="020F0502020204030204" pitchFamily="34" charset="0"/>
                <a:cs typeface="Times New Roman" panose="02020603050405020304" pitchFamily="18" charset="0"/>
              </a:rPr>
            </a:br>
            <a:endParaRPr lang="it-IT" dirty="0">
              <a:solidFill>
                <a:srgbClr val="FFFF00"/>
              </a:solidFill>
            </a:endParaRPr>
          </a:p>
        </p:txBody>
      </p:sp>
      <p:sp>
        <p:nvSpPr>
          <p:cNvPr id="4" name="Segnaposto testo 3">
            <a:extLst>
              <a:ext uri="{FF2B5EF4-FFF2-40B4-BE49-F238E27FC236}">
                <a16:creationId xmlns:a16="http://schemas.microsoft.com/office/drawing/2014/main" id="{A9679691-9EAB-4413-9DEB-90C3EF2911DE}"/>
              </a:ext>
            </a:extLst>
          </p:cNvPr>
          <p:cNvSpPr>
            <a:spLocks noGrp="1"/>
          </p:cNvSpPr>
          <p:nvPr>
            <p:ph type="body" sz="half" idx="2"/>
          </p:nvPr>
        </p:nvSpPr>
        <p:spPr>
          <a:xfrm>
            <a:off x="1154954" y="2227217"/>
            <a:ext cx="5084979" cy="3886200"/>
          </a:xfrm>
        </p:spPr>
        <p:txBody>
          <a:bodyPr>
            <a:normAutofit/>
          </a:bodyPr>
          <a:lstStyle/>
          <a:p>
            <a:r>
              <a:rPr lang="it-IT" sz="2400" i="1" dirty="0">
                <a:ea typeface="Calibri" panose="020F0502020204030204" pitchFamily="34" charset="0"/>
                <a:cs typeface="Times New Roman" panose="02020603050405020304" pitchFamily="18" charset="0"/>
              </a:rPr>
              <a:t>L’alleanza d’amore tra l’uomo e la donna, alleanza per la vita, non si improvvisa, non si fa da un giorno all’altro. Bisogna lavorare sull’amore, bisogna camminare. Fare di due vite una vita sola è anche quasi un miracolo della libertà e del cuore, affidato alla fede.</a:t>
            </a:r>
            <a:r>
              <a:rPr lang="it-IT" sz="2400" dirty="0">
                <a:ea typeface="Calibri" panose="020F0502020204030204" pitchFamily="34" charset="0"/>
                <a:cs typeface="Times New Roman" panose="02020603050405020304" pitchFamily="18" charset="0"/>
              </a:rPr>
              <a:t> [Papa Francesco]</a:t>
            </a:r>
            <a:endParaRPr lang="it-IT" sz="2400" dirty="0"/>
          </a:p>
        </p:txBody>
      </p:sp>
      <p:pic>
        <p:nvPicPr>
          <p:cNvPr id="6" name="Segnaposto immagine 5">
            <a:extLst>
              <a:ext uri="{FF2B5EF4-FFF2-40B4-BE49-F238E27FC236}">
                <a16:creationId xmlns:a16="http://schemas.microsoft.com/office/drawing/2014/main" id="{32DF02CC-B3D7-483D-A7DB-8AAD7450C765}"/>
              </a:ext>
            </a:extLst>
          </p:cNvPr>
          <p:cNvPicPr>
            <a:picLocks noGrp="1" noChangeAspect="1"/>
          </p:cNvPicPr>
          <p:nvPr>
            <p:ph type="pic" idx="1"/>
          </p:nvPr>
        </p:nvPicPr>
        <p:blipFill>
          <a:blip r:embed="rId2"/>
          <a:srcRect l="14883" r="14883"/>
          <a:stretch>
            <a:fillRect/>
          </a:stretch>
        </p:blipFill>
        <p:spPr>
          <a:xfrm>
            <a:off x="7745959" y="1439813"/>
            <a:ext cx="3200400" cy="4572000"/>
          </a:xfrm>
        </p:spPr>
      </p:pic>
    </p:spTree>
    <p:extLst>
      <p:ext uri="{BB962C8B-B14F-4D97-AF65-F5344CB8AC3E}">
        <p14:creationId xmlns:p14="http://schemas.microsoft.com/office/powerpoint/2010/main" val="99547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7397EF0D-9BC7-4463-A0C5-029233A3386F}"/>
              </a:ext>
            </a:extLst>
          </p:cNvPr>
          <p:cNvPicPr>
            <a:picLocks noGrp="1" noChangeAspect="1"/>
          </p:cNvPicPr>
          <p:nvPr>
            <p:ph type="pic" idx="1"/>
          </p:nvPr>
        </p:nvPicPr>
        <p:blipFill>
          <a:blip r:embed="rId2"/>
          <a:srcRect l="7045" r="7045"/>
          <a:stretch>
            <a:fillRect/>
          </a:stretch>
        </p:blipFill>
        <p:spPr/>
      </p:pic>
      <p:sp>
        <p:nvSpPr>
          <p:cNvPr id="4" name="Segnaposto testo 3">
            <a:extLst>
              <a:ext uri="{FF2B5EF4-FFF2-40B4-BE49-F238E27FC236}">
                <a16:creationId xmlns:a16="http://schemas.microsoft.com/office/drawing/2014/main" id="{CFB8E532-10FC-4E8D-92D2-13DAB02A84AE}"/>
              </a:ext>
            </a:extLst>
          </p:cNvPr>
          <p:cNvSpPr>
            <a:spLocks noGrp="1"/>
          </p:cNvSpPr>
          <p:nvPr>
            <p:ph type="body" sz="half" idx="2"/>
          </p:nvPr>
        </p:nvSpPr>
        <p:spPr>
          <a:xfrm>
            <a:off x="712502" y="1522454"/>
            <a:ext cx="5084979" cy="3020049"/>
          </a:xfrm>
        </p:spPr>
        <p:txBody>
          <a:bodyPr/>
          <a:lstStyle/>
          <a:p>
            <a:r>
              <a:rPr lang="it-IT" dirty="0"/>
              <a:t>Testi tratti liberamente da</a:t>
            </a:r>
          </a:p>
          <a:p>
            <a:r>
              <a:rPr lang="it-IT" dirty="0">
                <a:solidFill>
                  <a:srgbClr val="FFFF00"/>
                </a:solidFill>
              </a:rPr>
              <a:t>Agostino </a:t>
            </a:r>
            <a:r>
              <a:rPr lang="it-IT" dirty="0" err="1">
                <a:solidFill>
                  <a:srgbClr val="FFFF00"/>
                </a:solidFill>
              </a:rPr>
              <a:t>Tisselli</a:t>
            </a:r>
            <a:r>
              <a:rPr lang="it-IT" dirty="0">
                <a:solidFill>
                  <a:srgbClr val="FFFF00"/>
                </a:solidFill>
              </a:rPr>
              <a:t>, «La bellezza dell’amore», ed. ITAC</a:t>
            </a:r>
            <a:r>
              <a:rPr lang="it-IT" dirty="0"/>
              <a:t>A</a:t>
            </a:r>
          </a:p>
          <a:p>
            <a:r>
              <a:rPr lang="it-IT" dirty="0"/>
              <a:t>Per approfondimenti, si rimanda a:</a:t>
            </a:r>
          </a:p>
          <a:p>
            <a:pPr marL="285750" indent="-285750">
              <a:buFont typeface="Wingdings" panose="05000000000000000000" pitchFamily="2" charset="2"/>
              <a:buChar char="Ø"/>
            </a:pPr>
            <a:r>
              <a:rPr lang="it-IT" dirty="0"/>
              <a:t>Mons. Douglas </a:t>
            </a:r>
            <a:r>
              <a:rPr lang="it-IT" dirty="0" err="1"/>
              <a:t>Regattieri</a:t>
            </a:r>
            <a:r>
              <a:rPr lang="it-IT" dirty="0"/>
              <a:t>, </a:t>
            </a:r>
            <a:r>
              <a:rPr lang="it-IT" i="1" dirty="0">
                <a:solidFill>
                  <a:srgbClr val="FFFF00"/>
                </a:solidFill>
              </a:rPr>
              <a:t>Nella casa di Betania</a:t>
            </a:r>
            <a:r>
              <a:rPr lang="it-IT" dirty="0"/>
              <a:t>, Lettera pastorale per l’anno pastorale 2017-18</a:t>
            </a:r>
          </a:p>
          <a:p>
            <a:pPr marL="285750" indent="-285750">
              <a:buFont typeface="Wingdings" panose="05000000000000000000" pitchFamily="2" charset="2"/>
              <a:buChar char="Ø"/>
            </a:pPr>
            <a:r>
              <a:rPr lang="it-IT" dirty="0">
                <a:solidFill>
                  <a:srgbClr val="FFFF00"/>
                </a:solidFill>
              </a:rPr>
              <a:t>Catechismo della Chiesa Cattolica</a:t>
            </a:r>
          </a:p>
          <a:p>
            <a:pPr marL="285750" indent="-285750">
              <a:buFont typeface="Wingdings" panose="05000000000000000000" pitchFamily="2" charset="2"/>
              <a:buChar char="Ø"/>
            </a:pPr>
            <a:r>
              <a:rPr lang="it-IT" dirty="0">
                <a:solidFill>
                  <a:srgbClr val="FFFF00"/>
                </a:solidFill>
              </a:rPr>
              <a:t>Catechesi di Giovanni Paolo II </a:t>
            </a:r>
            <a:r>
              <a:rPr lang="it-IT" dirty="0"/>
              <a:t>(1979-1984) sulla teologia del corpo e la sessualità</a:t>
            </a:r>
          </a:p>
          <a:p>
            <a:pPr marL="285750" indent="-285750">
              <a:buFont typeface="Wingdings" panose="05000000000000000000" pitchFamily="2" charset="2"/>
              <a:buChar char="Ø"/>
            </a:pPr>
            <a:r>
              <a:rPr lang="it-IT" i="1" dirty="0" err="1">
                <a:solidFill>
                  <a:srgbClr val="FFFF00"/>
                </a:solidFill>
              </a:rPr>
              <a:t>Evangelii</a:t>
            </a:r>
            <a:r>
              <a:rPr lang="it-IT" i="1" dirty="0">
                <a:solidFill>
                  <a:srgbClr val="FFFF00"/>
                </a:solidFill>
              </a:rPr>
              <a:t> </a:t>
            </a:r>
            <a:r>
              <a:rPr lang="it-IT" i="1" dirty="0" err="1">
                <a:solidFill>
                  <a:srgbClr val="FFFF00"/>
                </a:solidFill>
              </a:rPr>
              <a:t>Gaudium</a:t>
            </a:r>
            <a:r>
              <a:rPr lang="it-IT" i="1" dirty="0">
                <a:solidFill>
                  <a:srgbClr val="FFFF00"/>
                </a:solidFill>
              </a:rPr>
              <a:t> </a:t>
            </a:r>
            <a:r>
              <a:rPr lang="it-IT" dirty="0"/>
              <a:t>di Papa Francesco</a:t>
            </a:r>
          </a:p>
        </p:txBody>
      </p:sp>
    </p:spTree>
    <p:extLst>
      <p:ext uri="{BB962C8B-B14F-4D97-AF65-F5344CB8AC3E}">
        <p14:creationId xmlns:p14="http://schemas.microsoft.com/office/powerpoint/2010/main" val="228043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id="{17149E17-57CE-427D-B2C7-53FF08F2831F}"/>
              </a:ext>
            </a:extLst>
          </p:cNvPr>
          <p:cNvPicPr>
            <a:picLocks noGrp="1" noChangeAspect="1"/>
          </p:cNvPicPr>
          <p:nvPr>
            <p:ph type="pic" idx="1"/>
          </p:nvPr>
        </p:nvPicPr>
        <p:blipFill>
          <a:blip r:embed="rId2"/>
          <a:srcRect l="23086" r="23086"/>
          <a:stretch>
            <a:fillRect/>
          </a:stretch>
        </p:blipFill>
        <p:spPr>
          <a:xfrm>
            <a:off x="653143" y="681503"/>
            <a:ext cx="3841823" cy="5353538"/>
          </a:xfrm>
        </p:spPr>
      </p:pic>
      <p:sp>
        <p:nvSpPr>
          <p:cNvPr id="5" name="Segnaposto testo 3">
            <a:extLst>
              <a:ext uri="{FF2B5EF4-FFF2-40B4-BE49-F238E27FC236}">
                <a16:creationId xmlns:a16="http://schemas.microsoft.com/office/drawing/2014/main" id="{2E092736-6548-49BB-B12C-1805A208B456}"/>
              </a:ext>
            </a:extLst>
          </p:cNvPr>
          <p:cNvSpPr txBox="1">
            <a:spLocks noGrp="1"/>
          </p:cNvSpPr>
          <p:nvPr>
            <p:ph type="body" sz="half" idx="2"/>
          </p:nvPr>
        </p:nvSpPr>
        <p:spPr>
          <a:xfrm>
            <a:off x="4722812" y="1463040"/>
            <a:ext cx="6772502" cy="478100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tx1"/>
                </a:solidFill>
                <a:effectLst/>
                <a:latin typeface="+mn-lt"/>
                <a:ea typeface="+mn-ea"/>
                <a:cs typeface="+mn-cs"/>
              </a:defRPr>
            </a:lvl9pPr>
          </a:lstStyle>
          <a:p>
            <a:pPr algn="ctr"/>
            <a:r>
              <a:rPr lang="it-IT" sz="2800" i="1" dirty="0">
                <a:solidFill>
                  <a:srgbClr val="FFFF00"/>
                </a:solidFill>
                <a:latin typeface="Eras Demi ITC" panose="020B0805030504020804" pitchFamily="34" charset="0"/>
                <a:ea typeface="Calibri" panose="020F0502020204030204" pitchFamily="34" charset="0"/>
                <a:cs typeface="Times New Roman" panose="02020603050405020304" pitchFamily="18" charset="0"/>
              </a:rPr>
              <a:t>“L’uomo non può vivere senza amore. Egli rimane per se stesso un essere incomprensibile, la sua vita è priva di senso, se non gli viene rivelato l’amore, se non s’incontra con l’amore, se non lo sperimenta e non lo fa proprio, se non vi partecipa vivamente. Per questo Cristo Redentore rivela pienamente l’uomo all’uomo stesso.</a:t>
            </a:r>
            <a:r>
              <a:rPr lang="it-IT" sz="2800" dirty="0">
                <a:solidFill>
                  <a:srgbClr val="FFFF00"/>
                </a:solidFill>
                <a:latin typeface="Eras Demi ITC" panose="020B0805030504020804" pitchFamily="34" charset="0"/>
                <a:ea typeface="Calibri" panose="020F0502020204030204" pitchFamily="34" charset="0"/>
                <a:cs typeface="Times New Roman" panose="02020603050405020304" pitchFamily="18" charset="0"/>
              </a:rPr>
              <a:t>” </a:t>
            </a:r>
          </a:p>
          <a:p>
            <a:pPr algn="ctr"/>
            <a:r>
              <a:rPr lang="it-IT" sz="2200" dirty="0">
                <a:latin typeface="Calibri" panose="020F0502020204030204" pitchFamily="34" charset="0"/>
                <a:ea typeface="Calibri" panose="020F0502020204030204" pitchFamily="34" charset="0"/>
                <a:cs typeface="Times New Roman" panose="02020603050405020304" pitchFamily="18" charset="0"/>
              </a:rPr>
              <a:t>[ Giovanni Paolo II, </a:t>
            </a:r>
            <a:r>
              <a:rPr lang="it-IT" sz="2200" dirty="0" err="1">
                <a:latin typeface="Calibri" panose="020F0502020204030204" pitchFamily="34" charset="0"/>
                <a:ea typeface="Calibri" panose="020F0502020204030204" pitchFamily="34" charset="0"/>
                <a:cs typeface="Times New Roman" panose="02020603050405020304" pitchFamily="18" charset="0"/>
              </a:rPr>
              <a:t>Redemptor</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err="1">
                <a:latin typeface="Calibri" panose="020F0502020204030204" pitchFamily="34" charset="0"/>
                <a:ea typeface="Calibri" panose="020F0502020204030204" pitchFamily="34" charset="0"/>
                <a:cs typeface="Times New Roman" panose="02020603050405020304" pitchFamily="18" charset="0"/>
              </a:rPr>
              <a:t>Hominis</a:t>
            </a:r>
            <a:r>
              <a:rPr lang="it-IT" sz="2200" dirty="0">
                <a:latin typeface="Calibri" panose="020F0502020204030204" pitchFamily="34" charset="0"/>
                <a:ea typeface="Calibri" panose="020F0502020204030204" pitchFamily="34" charset="0"/>
                <a:cs typeface="Times New Roman" panose="02020603050405020304" pitchFamily="18" charset="0"/>
              </a:rPr>
              <a:t>, 10]</a:t>
            </a:r>
          </a:p>
          <a:p>
            <a:endParaRPr lang="it-IT" dirty="0"/>
          </a:p>
        </p:txBody>
      </p:sp>
    </p:spTree>
    <p:extLst>
      <p:ext uri="{BB962C8B-B14F-4D97-AF65-F5344CB8AC3E}">
        <p14:creationId xmlns:p14="http://schemas.microsoft.com/office/powerpoint/2010/main" val="3492776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3DD42-27EB-4577-906D-D20C3779C538}"/>
              </a:ext>
            </a:extLst>
          </p:cNvPr>
          <p:cNvSpPr>
            <a:spLocks noGrp="1"/>
          </p:cNvSpPr>
          <p:nvPr>
            <p:ph type="title"/>
          </p:nvPr>
        </p:nvSpPr>
        <p:spPr>
          <a:xfrm>
            <a:off x="372243" y="0"/>
            <a:ext cx="7060944" cy="800519"/>
          </a:xfrm>
        </p:spPr>
        <p:txBody>
          <a:bodyPr/>
          <a:lstStyle/>
          <a:p>
            <a:r>
              <a:rPr lang="it-IT" dirty="0">
                <a:solidFill>
                  <a:srgbClr val="FBFB61"/>
                </a:solidFill>
              </a:rPr>
              <a:t>ELENCO DELLE IMMAGINI</a:t>
            </a:r>
          </a:p>
        </p:txBody>
      </p:sp>
      <p:sp>
        <p:nvSpPr>
          <p:cNvPr id="4" name="Segnaposto testo 3">
            <a:extLst>
              <a:ext uri="{FF2B5EF4-FFF2-40B4-BE49-F238E27FC236}">
                <a16:creationId xmlns:a16="http://schemas.microsoft.com/office/drawing/2014/main" id="{4F213345-2C9B-4D5B-880C-E58890987A51}"/>
              </a:ext>
            </a:extLst>
          </p:cNvPr>
          <p:cNvSpPr>
            <a:spLocks noGrp="1"/>
          </p:cNvSpPr>
          <p:nvPr>
            <p:ph type="body" sz="half" idx="2"/>
          </p:nvPr>
        </p:nvSpPr>
        <p:spPr>
          <a:xfrm>
            <a:off x="372244" y="1135625"/>
            <a:ext cx="11529704" cy="5589639"/>
          </a:xfrm>
        </p:spPr>
        <p:txBody>
          <a:bodyPr numCol="2"/>
          <a:lstStyle/>
          <a:p>
            <a:r>
              <a:rPr lang="it-IT" dirty="0"/>
              <a:t>D1- Marc Chagall, La tenerezza , 1946</a:t>
            </a:r>
          </a:p>
          <a:p>
            <a:r>
              <a:rPr lang="it-IT" dirty="0"/>
              <a:t>D2- Panorama dell’Alaska</a:t>
            </a:r>
          </a:p>
          <a:p>
            <a:r>
              <a:rPr lang="it-IT" dirty="0"/>
              <a:t>D3- Murale di </a:t>
            </a:r>
            <a:r>
              <a:rPr lang="it-IT" dirty="0" err="1"/>
              <a:t>Bansky</a:t>
            </a:r>
            <a:endParaRPr lang="it-IT" dirty="0"/>
          </a:p>
          <a:p>
            <a:r>
              <a:rPr lang="it-IT" dirty="0"/>
              <a:t>D4- Henry Matisse, Icaro, 1944</a:t>
            </a:r>
          </a:p>
          <a:p>
            <a:r>
              <a:rPr lang="it-IT" dirty="0"/>
              <a:t>D5- Edward </a:t>
            </a:r>
            <a:r>
              <a:rPr lang="it-IT" dirty="0" err="1"/>
              <a:t>Hooper</a:t>
            </a:r>
            <a:r>
              <a:rPr lang="it-IT" dirty="0"/>
              <a:t>, Mattino a Cape </a:t>
            </a:r>
            <a:r>
              <a:rPr lang="it-IT" dirty="0" err="1"/>
              <a:t>Cod</a:t>
            </a:r>
            <a:r>
              <a:rPr lang="it-IT" dirty="0"/>
              <a:t>, 1939</a:t>
            </a:r>
          </a:p>
          <a:p>
            <a:r>
              <a:rPr lang="it-IT" dirty="0"/>
              <a:t>D6- Orvieto, La creazione di Eva, bassorilievo della facciata del Duomo, particolare</a:t>
            </a:r>
          </a:p>
          <a:p>
            <a:r>
              <a:rPr lang="it-IT" dirty="0"/>
              <a:t>D7- Adamo ed Eva affresco</a:t>
            </a:r>
          </a:p>
          <a:p>
            <a:r>
              <a:rPr lang="it-IT" dirty="0"/>
              <a:t>D8- Gustav Klimt, Il bacio, 1908</a:t>
            </a:r>
          </a:p>
          <a:p>
            <a:r>
              <a:rPr lang="it-IT" dirty="0"/>
              <a:t>D9- Gian Lorenzo Bernini, Apollo e Dafne, 1622</a:t>
            </a:r>
          </a:p>
          <a:p>
            <a:r>
              <a:rPr lang="it-IT" dirty="0"/>
              <a:t>D10- Le due sorelle</a:t>
            </a:r>
          </a:p>
          <a:p>
            <a:r>
              <a:rPr lang="it-IT" dirty="0"/>
              <a:t>D11- William </a:t>
            </a:r>
            <a:r>
              <a:rPr lang="it-IT" dirty="0" err="1"/>
              <a:t>Congdon</a:t>
            </a:r>
            <a:r>
              <a:rPr lang="it-IT" dirty="0"/>
              <a:t>, Natività, 1960</a:t>
            </a:r>
          </a:p>
          <a:p>
            <a:r>
              <a:rPr lang="it-IT" dirty="0"/>
              <a:t>D12- Michelangelo Buonarroti, La creazione di Adamo, 1510</a:t>
            </a:r>
          </a:p>
          <a:p>
            <a:r>
              <a:rPr lang="it-IT" dirty="0"/>
              <a:t>D13- </a:t>
            </a:r>
            <a:r>
              <a:rPr lang="it-IT" dirty="0" err="1"/>
              <a:t>Arcabas</a:t>
            </a:r>
            <a:r>
              <a:rPr lang="it-IT" dirty="0"/>
              <a:t> (Jean-Marie </a:t>
            </a:r>
            <a:r>
              <a:rPr lang="it-IT" dirty="0" err="1"/>
              <a:t>Pirot</a:t>
            </a:r>
            <a:r>
              <a:rPr lang="it-IT" dirty="0"/>
              <a:t>, 1927 vivente), Visitazione</a:t>
            </a:r>
          </a:p>
          <a:p>
            <a:r>
              <a:rPr lang="it-IT" dirty="0"/>
              <a:t>D14- </a:t>
            </a:r>
            <a:r>
              <a:rPr lang="it-IT" dirty="0" err="1"/>
              <a:t>Ron</a:t>
            </a:r>
            <a:r>
              <a:rPr lang="it-IT" dirty="0"/>
              <a:t> </a:t>
            </a:r>
            <a:r>
              <a:rPr lang="it-IT" dirty="0" err="1"/>
              <a:t>Mueck</a:t>
            </a:r>
            <a:r>
              <a:rPr lang="it-IT" dirty="0"/>
              <a:t>, Boy, 1999 (h. 5,20 mt; materie plastiche)</a:t>
            </a:r>
          </a:p>
          <a:p>
            <a:r>
              <a:rPr lang="it-IT" dirty="0"/>
              <a:t>D15- Michelangelo </a:t>
            </a:r>
            <a:r>
              <a:rPr lang="it-IT" dirty="0" err="1"/>
              <a:t>Merisi</a:t>
            </a:r>
            <a:r>
              <a:rPr lang="it-IT" dirty="0"/>
              <a:t> detto Caravaggio, Narciso, 1598 circa</a:t>
            </a:r>
          </a:p>
          <a:p>
            <a:r>
              <a:rPr lang="it-IT" dirty="0"/>
              <a:t>D16- Copia moderna da Andrej </a:t>
            </a:r>
            <a:r>
              <a:rPr lang="it-IT" dirty="0" err="1"/>
              <a:t>Rublev</a:t>
            </a:r>
            <a:r>
              <a:rPr lang="it-IT" dirty="0"/>
              <a:t>, La Trinità, 1422</a:t>
            </a:r>
          </a:p>
          <a:p>
            <a:r>
              <a:rPr lang="it-IT" dirty="0"/>
              <a:t>D17- Paul Gauguin , Tre tahitiani, 1892</a:t>
            </a:r>
          </a:p>
          <a:p>
            <a:r>
              <a:rPr lang="it-IT" dirty="0"/>
              <a:t>D18- Gustave Klimt, Adamo ed Eva, 1918</a:t>
            </a:r>
          </a:p>
          <a:p>
            <a:r>
              <a:rPr lang="it-IT" dirty="0"/>
              <a:t>D19- Edward </a:t>
            </a:r>
            <a:r>
              <a:rPr lang="it-IT" dirty="0" err="1"/>
              <a:t>Hooper</a:t>
            </a:r>
            <a:r>
              <a:rPr lang="it-IT" dirty="0"/>
              <a:t>, Sera d’estate, 1946</a:t>
            </a:r>
          </a:p>
          <a:p>
            <a:r>
              <a:rPr lang="it-IT" dirty="0"/>
              <a:t>D20-Gustav Klimt, Le tre età della donna, particolare, 1905</a:t>
            </a:r>
          </a:p>
          <a:p>
            <a:r>
              <a:rPr lang="it-IT" dirty="0"/>
              <a:t>D21- Michelangelo Buonarroti, David, 1501</a:t>
            </a:r>
          </a:p>
          <a:p>
            <a:r>
              <a:rPr lang="it-IT" dirty="0"/>
              <a:t>D22- </a:t>
            </a:r>
            <a:r>
              <a:rPr lang="it-IT" dirty="0" err="1"/>
              <a:t>Marko</a:t>
            </a:r>
            <a:r>
              <a:rPr lang="it-IT" dirty="0"/>
              <a:t> Ivan </a:t>
            </a:r>
            <a:r>
              <a:rPr lang="it-IT" dirty="0" err="1"/>
              <a:t>Rupnik</a:t>
            </a:r>
            <a:r>
              <a:rPr lang="it-IT" dirty="0"/>
              <a:t>, Il sacrificio del Figlio, mosaico</a:t>
            </a:r>
          </a:p>
          <a:p>
            <a:r>
              <a:rPr lang="it-IT" dirty="0"/>
              <a:t>D23- Pablo Picasso, Famiglia di acrobati con scimmia, 1905</a:t>
            </a:r>
          </a:p>
          <a:p>
            <a:r>
              <a:rPr lang="it-IT" dirty="0"/>
              <a:t>D24- Vincent Van Gogh, I primi passi, 1890</a:t>
            </a:r>
          </a:p>
          <a:p>
            <a:r>
              <a:rPr lang="it-IT" dirty="0"/>
              <a:t>D25- </a:t>
            </a:r>
            <a:r>
              <a:rPr lang="it-IT" dirty="0" err="1"/>
              <a:t>Arcabas</a:t>
            </a:r>
            <a:r>
              <a:rPr lang="it-IT" dirty="0"/>
              <a:t>, Natività, particolare</a:t>
            </a:r>
          </a:p>
          <a:p>
            <a:r>
              <a:rPr lang="it-IT" dirty="0"/>
              <a:t>D26- Guido Reni, San Giuseppe col bambino Gesù, 1640</a:t>
            </a:r>
          </a:p>
          <a:p>
            <a:r>
              <a:rPr lang="it-IT" dirty="0"/>
              <a:t>D27- Casper David </a:t>
            </a:r>
            <a:r>
              <a:rPr lang="it-IT" dirty="0" err="1"/>
              <a:t>Friederich</a:t>
            </a:r>
            <a:r>
              <a:rPr lang="it-IT" dirty="0"/>
              <a:t>, Il viandante sul mare di nuvole, 			1818</a:t>
            </a:r>
          </a:p>
          <a:p>
            <a:r>
              <a:rPr lang="it-IT" dirty="0"/>
              <a:t>D28- </a:t>
            </a:r>
            <a:r>
              <a:rPr lang="it-IT" dirty="0" err="1"/>
              <a:t>Arcabas</a:t>
            </a:r>
            <a:r>
              <a:rPr lang="it-IT" dirty="0"/>
              <a:t> , Giacobbe e Rebecca</a:t>
            </a:r>
          </a:p>
          <a:p>
            <a:r>
              <a:rPr lang="it-IT" dirty="0"/>
              <a:t>D29- </a:t>
            </a:r>
            <a:r>
              <a:rPr lang="it-IT" dirty="0" err="1"/>
              <a:t>Renè</a:t>
            </a:r>
            <a:r>
              <a:rPr lang="it-IT" dirty="0"/>
              <a:t> Magritte, Gli amanti velati, 1928</a:t>
            </a:r>
          </a:p>
          <a:p>
            <a:r>
              <a:rPr lang="it-IT" dirty="0"/>
              <a:t>D30- Giotto di Bondone, Il bacio di Gioacchino e Anna, 1305</a:t>
            </a:r>
          </a:p>
        </p:txBody>
      </p:sp>
    </p:spTree>
    <p:extLst>
      <p:ext uri="{BB962C8B-B14F-4D97-AF65-F5344CB8AC3E}">
        <p14:creationId xmlns:p14="http://schemas.microsoft.com/office/powerpoint/2010/main" val="366044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FCBE9B44-3635-46CB-9969-22C1142D2E5D}"/>
              </a:ext>
            </a:extLst>
          </p:cNvPr>
          <p:cNvSpPr>
            <a:spLocks noGrp="1"/>
          </p:cNvSpPr>
          <p:nvPr>
            <p:ph type="body" sz="half" idx="2"/>
          </p:nvPr>
        </p:nvSpPr>
        <p:spPr>
          <a:xfrm>
            <a:off x="353962" y="2035277"/>
            <a:ext cx="5885972" cy="4630993"/>
          </a:xfrm>
        </p:spPr>
        <p:txBody>
          <a:bodyPr>
            <a:normAutofit/>
          </a:bodyPr>
          <a:lstStyle/>
          <a:p>
            <a:r>
              <a:rPr lang="it-IT" dirty="0"/>
              <a:t>D31- Marc Chagall, Gli sposi alla Tour Eiffel, 1938</a:t>
            </a:r>
          </a:p>
          <a:p>
            <a:r>
              <a:rPr lang="it-IT" dirty="0"/>
              <a:t>D32- Giorgio de Chirico, Ettore e Andromaca, 1917</a:t>
            </a:r>
          </a:p>
          <a:p>
            <a:r>
              <a:rPr lang="it-IT" dirty="0"/>
              <a:t>D33- Murale messicano</a:t>
            </a:r>
          </a:p>
          <a:p>
            <a:r>
              <a:rPr lang="it-IT" dirty="0"/>
              <a:t>D34-Vincent Van Gogh, Due amanti, 1888</a:t>
            </a:r>
          </a:p>
          <a:p>
            <a:r>
              <a:rPr lang="it-IT" dirty="0"/>
              <a:t>D35- </a:t>
            </a:r>
            <a:r>
              <a:rPr lang="it-IT" dirty="0" err="1"/>
              <a:t>Arcabas</a:t>
            </a:r>
            <a:r>
              <a:rPr lang="it-IT" dirty="0"/>
              <a:t>, Curare gli ammalati</a:t>
            </a:r>
            <a:r>
              <a:rPr lang="it-IT"/>
              <a:t>, particolare</a:t>
            </a:r>
            <a:endParaRPr lang="it-IT" dirty="0"/>
          </a:p>
          <a:p>
            <a:r>
              <a:rPr lang="it-IT" dirty="0"/>
              <a:t>D36- Michelangelo Buonarroti, Pietà </a:t>
            </a:r>
            <a:r>
              <a:rPr lang="it-IT" dirty="0" err="1"/>
              <a:t>Rondanini</a:t>
            </a:r>
            <a:r>
              <a:rPr lang="it-IT" dirty="0"/>
              <a:t>, particolare, 1551</a:t>
            </a:r>
          </a:p>
          <a:p>
            <a:r>
              <a:rPr lang="it-IT" dirty="0"/>
              <a:t>D37-Madonna con Bambino</a:t>
            </a:r>
          </a:p>
          <a:p>
            <a:r>
              <a:rPr lang="it-IT" dirty="0"/>
              <a:t>D38- </a:t>
            </a:r>
            <a:r>
              <a:rPr lang="it-IT" dirty="0" err="1"/>
              <a:t>Andrè</a:t>
            </a:r>
            <a:r>
              <a:rPr lang="it-IT" dirty="0"/>
              <a:t> </a:t>
            </a:r>
            <a:r>
              <a:rPr lang="it-IT" dirty="0" err="1"/>
              <a:t>Kohn</a:t>
            </a:r>
            <a:r>
              <a:rPr lang="it-IT" dirty="0"/>
              <a:t>, Coppia sotto la pioggia, 2001</a:t>
            </a:r>
          </a:p>
          <a:p>
            <a:r>
              <a:rPr lang="it-IT" dirty="0"/>
              <a:t>D39- </a:t>
            </a:r>
            <a:r>
              <a:rPr lang="it-IT" dirty="0" err="1"/>
              <a:t>Reneè</a:t>
            </a:r>
            <a:r>
              <a:rPr lang="it-IT" dirty="0"/>
              <a:t> Magritte, Il pellegrino, 1958</a:t>
            </a:r>
          </a:p>
          <a:p>
            <a:r>
              <a:rPr lang="it-IT" dirty="0"/>
              <a:t>D41- Giovanni Lanfranco, Maria Maddalena portata in cielo, 1601</a:t>
            </a:r>
          </a:p>
          <a:p>
            <a:endParaRPr lang="it-IT" dirty="0"/>
          </a:p>
          <a:p>
            <a:endParaRPr lang="it-IT" dirty="0"/>
          </a:p>
          <a:p>
            <a:endParaRPr lang="it-IT" dirty="0"/>
          </a:p>
          <a:p>
            <a:endParaRPr lang="it-IT" dirty="0"/>
          </a:p>
          <a:p>
            <a:endParaRPr lang="it-IT" dirty="0"/>
          </a:p>
          <a:p>
            <a:endParaRPr lang="it-IT" dirty="0"/>
          </a:p>
        </p:txBody>
      </p:sp>
      <p:pic>
        <p:nvPicPr>
          <p:cNvPr id="3" name="Immagine 2">
            <a:extLst>
              <a:ext uri="{FF2B5EF4-FFF2-40B4-BE49-F238E27FC236}">
                <a16:creationId xmlns:a16="http://schemas.microsoft.com/office/drawing/2014/main" id="{547627DA-B30C-4DD6-A1C8-7C00B4A3F868}"/>
              </a:ext>
            </a:extLst>
          </p:cNvPr>
          <p:cNvPicPr>
            <a:picLocks noChangeAspect="1"/>
          </p:cNvPicPr>
          <p:nvPr/>
        </p:nvPicPr>
        <p:blipFill>
          <a:blip r:embed="rId2"/>
          <a:stretch>
            <a:fillRect/>
          </a:stretch>
        </p:blipFill>
        <p:spPr>
          <a:xfrm>
            <a:off x="7389269" y="9736"/>
            <a:ext cx="4802731" cy="6848264"/>
          </a:xfrm>
          <a:prstGeom prst="rect">
            <a:avLst/>
          </a:prstGeom>
        </p:spPr>
      </p:pic>
    </p:spTree>
    <p:extLst>
      <p:ext uri="{BB962C8B-B14F-4D97-AF65-F5344CB8AC3E}">
        <p14:creationId xmlns:p14="http://schemas.microsoft.com/office/powerpoint/2010/main" val="22233303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294290-F10C-42CB-83B9-4DB1BB8EF4E6}"/>
              </a:ext>
            </a:extLst>
          </p:cNvPr>
          <p:cNvSpPr>
            <a:spLocks noGrp="1"/>
          </p:cNvSpPr>
          <p:nvPr>
            <p:ph type="title"/>
          </p:nvPr>
        </p:nvSpPr>
        <p:spPr/>
        <p:txBody>
          <a:bodyPr/>
          <a:lstStyle/>
          <a:p>
            <a:r>
              <a:rPr lang="it-IT" sz="6000" dirty="0">
                <a:solidFill>
                  <a:srgbClr val="FBFB61"/>
                </a:solidFill>
              </a:rPr>
              <a:t>La bellezza dell’amore</a:t>
            </a:r>
          </a:p>
        </p:txBody>
      </p:sp>
      <p:sp>
        <p:nvSpPr>
          <p:cNvPr id="3" name="Rettangolo 2">
            <a:extLst>
              <a:ext uri="{FF2B5EF4-FFF2-40B4-BE49-F238E27FC236}">
                <a16:creationId xmlns:a16="http://schemas.microsoft.com/office/drawing/2014/main" id="{9BCDA005-A5F0-43AB-957C-B9FB85B8FB87}"/>
              </a:ext>
            </a:extLst>
          </p:cNvPr>
          <p:cNvSpPr/>
          <p:nvPr/>
        </p:nvSpPr>
        <p:spPr>
          <a:xfrm>
            <a:off x="2409465" y="5987534"/>
            <a:ext cx="5319085" cy="369332"/>
          </a:xfrm>
          <a:prstGeom prst="rect">
            <a:avLst/>
          </a:prstGeom>
        </p:spPr>
        <p:txBody>
          <a:bodyPr wrap="none">
            <a:spAutoFit/>
          </a:bodyPr>
          <a:lstStyle/>
          <a:p>
            <a:r>
              <a:rPr lang="it-IT" dirty="0"/>
              <a:t>© UfficioDiocesanoScuolaCesena-Sarsina2017</a:t>
            </a:r>
          </a:p>
        </p:txBody>
      </p:sp>
      <p:pic>
        <p:nvPicPr>
          <p:cNvPr id="5" name="Immagine 4">
            <a:extLst>
              <a:ext uri="{FF2B5EF4-FFF2-40B4-BE49-F238E27FC236}">
                <a16:creationId xmlns:a16="http://schemas.microsoft.com/office/drawing/2014/main" id="{6F8DFF50-E020-493F-A2B8-5901784B957B}"/>
              </a:ext>
            </a:extLst>
          </p:cNvPr>
          <p:cNvPicPr>
            <a:picLocks noChangeAspect="1"/>
          </p:cNvPicPr>
          <p:nvPr/>
        </p:nvPicPr>
        <p:blipFill>
          <a:blip r:embed="rId2"/>
          <a:stretch>
            <a:fillRect/>
          </a:stretch>
        </p:blipFill>
        <p:spPr>
          <a:xfrm>
            <a:off x="1932038" y="1458861"/>
            <a:ext cx="6273941" cy="4175023"/>
          </a:xfrm>
          <a:prstGeom prst="rect">
            <a:avLst/>
          </a:prstGeom>
        </p:spPr>
      </p:pic>
    </p:spTree>
    <p:extLst>
      <p:ext uri="{BB962C8B-B14F-4D97-AF65-F5344CB8AC3E}">
        <p14:creationId xmlns:p14="http://schemas.microsoft.com/office/powerpoint/2010/main" val="329202197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0669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3C395-EF0D-4993-B18B-DE6F22477605}"/>
              </a:ext>
            </a:extLst>
          </p:cNvPr>
          <p:cNvSpPr>
            <a:spLocks noGrp="1"/>
          </p:cNvSpPr>
          <p:nvPr>
            <p:ph type="title"/>
          </p:nvPr>
        </p:nvSpPr>
        <p:spPr>
          <a:xfrm>
            <a:off x="7085013" y="1025433"/>
            <a:ext cx="5106988" cy="1795514"/>
          </a:xfrm>
        </p:spPr>
        <p:txBody>
          <a:bodyPr>
            <a:normAutofit/>
          </a:bodyPr>
          <a:lstStyle/>
          <a:p>
            <a:pPr algn="ctr"/>
            <a:r>
              <a:rPr lang="it-IT" sz="4000" b="1" dirty="0">
                <a:ea typeface="Calibri" panose="020F0502020204030204" pitchFamily="34" charset="0"/>
                <a:cs typeface="Times New Roman" panose="02020603050405020304" pitchFamily="18" charset="0"/>
              </a:rPr>
              <a:t>L’AMORE E’ USCIRE </a:t>
            </a:r>
            <a:br>
              <a:rPr lang="it-IT" sz="4000" b="1" dirty="0">
                <a:ea typeface="Calibri" panose="020F0502020204030204" pitchFamily="34" charset="0"/>
                <a:cs typeface="Times New Roman" panose="02020603050405020304" pitchFamily="18" charset="0"/>
              </a:rPr>
            </a:br>
            <a:r>
              <a:rPr lang="it-IT" sz="4000" b="1" dirty="0">
                <a:ea typeface="Calibri" panose="020F0502020204030204" pitchFamily="34" charset="0"/>
                <a:cs typeface="Times New Roman" panose="02020603050405020304" pitchFamily="18" charset="0"/>
              </a:rPr>
              <a:t>DA SE STESSI</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E31F178B-E1CF-4DB9-A540-5D441C58E1DD}"/>
              </a:ext>
            </a:extLst>
          </p:cNvPr>
          <p:cNvSpPr>
            <a:spLocks noGrp="1"/>
          </p:cNvSpPr>
          <p:nvPr>
            <p:ph idx="1"/>
          </p:nvPr>
        </p:nvSpPr>
        <p:spPr>
          <a:xfrm>
            <a:off x="148857" y="685799"/>
            <a:ext cx="6747234" cy="5991447"/>
          </a:xfrm>
        </p:spPr>
        <p:txBody>
          <a:bodyPr>
            <a:normAutofit fontScale="92500" lnSpcReduction="10000"/>
          </a:bodyPr>
          <a:lstStyle/>
          <a:p>
            <a:pPr algn="ctr">
              <a:spcAft>
                <a:spcPts val="0"/>
              </a:spcAft>
            </a:pPr>
            <a:r>
              <a:rPr lang="it-IT" sz="2400" dirty="0">
                <a:solidFill>
                  <a:srgbClr val="FFFF00"/>
                </a:solidFill>
                <a:latin typeface="+mn-lt"/>
                <a:ea typeface="Calibri" panose="020F0502020204030204" pitchFamily="34" charset="0"/>
                <a:cs typeface="Times New Roman" panose="02020603050405020304" pitchFamily="18" charset="0"/>
              </a:rPr>
              <a:t>L’Amore è un’apertura, un’ospitalità, una rottura del guscio, un respirare, un aprire le finestre, un essere liberi. L’amore è una sorpresa che non finisce mai, è scrutare lo sguardo dell’altro. E’ uno sguardo che sostiene lo sguardo dell’altro</a:t>
            </a:r>
            <a:r>
              <a:rPr lang="it-IT" dirty="0">
                <a:solidFill>
                  <a:srgbClr val="FFFF00"/>
                </a:solidFill>
                <a:latin typeface="+mn-lt"/>
                <a:ea typeface="Calibri" panose="020F0502020204030204" pitchFamily="34" charset="0"/>
                <a:cs typeface="Times New Roman" panose="02020603050405020304" pitchFamily="18" charset="0"/>
              </a:rPr>
              <a:t>.</a:t>
            </a:r>
          </a:p>
          <a:p>
            <a:pPr marL="0" indent="0" algn="ctr">
              <a:spcAft>
                <a:spcPts val="0"/>
              </a:spcAft>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L’amore è sessualità, ovvero dualità. Non esiste nulla a questo mondo, a nessun livello della realtà che sia autosufficiente.</a:t>
            </a:r>
          </a:p>
          <a:p>
            <a:pPr algn="ctr">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gn="ctr"/>
            <a:r>
              <a:rPr lang="it-IT"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Anticamente, quando un guerriero andava in guerra, lasciava a casa metà di una medaglia, perché, quando tornava dopo diversi anni, poteva far vedere alla propria famiglia che era proprio lui. Spesso non lo si riconosceva più, tanto era provato dalla guerra; allora, per farsi riconoscere, mostrava la metà della medaglia che combaciava con la metà in possesso della moglie o della famiglia</a:t>
            </a:r>
            <a:endParaRPr lang="it-IT" dirty="0">
              <a:solidFill>
                <a:srgbClr val="FFFF00"/>
              </a:solidFill>
              <a:latin typeface="Comic Sans MS" panose="030F0702030302020204" pitchFamily="66" charset="0"/>
            </a:endParaRPr>
          </a:p>
          <a:p>
            <a:endParaRPr lang="it-IT" dirty="0"/>
          </a:p>
        </p:txBody>
      </p:sp>
      <p:pic>
        <p:nvPicPr>
          <p:cNvPr id="6" name="Immagine 5">
            <a:extLst>
              <a:ext uri="{FF2B5EF4-FFF2-40B4-BE49-F238E27FC236}">
                <a16:creationId xmlns:a16="http://schemas.microsoft.com/office/drawing/2014/main" id="{2859DE85-7368-4827-B45F-F29091549001}"/>
              </a:ext>
            </a:extLst>
          </p:cNvPr>
          <p:cNvPicPr>
            <a:picLocks noChangeAspect="1"/>
          </p:cNvPicPr>
          <p:nvPr/>
        </p:nvPicPr>
        <p:blipFill>
          <a:blip r:embed="rId2"/>
          <a:stretch>
            <a:fillRect/>
          </a:stretch>
        </p:blipFill>
        <p:spPr>
          <a:xfrm>
            <a:off x="7085013" y="2481313"/>
            <a:ext cx="5106988" cy="4376688"/>
          </a:xfrm>
          <a:prstGeom prst="rect">
            <a:avLst/>
          </a:prstGeom>
        </p:spPr>
      </p:pic>
    </p:spTree>
    <p:extLst>
      <p:ext uri="{BB962C8B-B14F-4D97-AF65-F5344CB8AC3E}">
        <p14:creationId xmlns:p14="http://schemas.microsoft.com/office/powerpoint/2010/main" val="352565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6AAA5E-C220-41ED-B544-EEE3BCAEC985}"/>
              </a:ext>
            </a:extLst>
          </p:cNvPr>
          <p:cNvSpPr>
            <a:spLocks noGrp="1"/>
          </p:cNvSpPr>
          <p:nvPr>
            <p:ph type="title"/>
          </p:nvPr>
        </p:nvSpPr>
        <p:spPr>
          <a:xfrm>
            <a:off x="8125097" y="1137739"/>
            <a:ext cx="3872277" cy="1776549"/>
          </a:xfrm>
        </p:spPr>
        <p:txBody>
          <a:bodyPr>
            <a:normAutofit fontScale="90000"/>
          </a:bodyPr>
          <a:lstStyle/>
          <a:p>
            <a:r>
              <a:rPr lang="it-IT" b="1" dirty="0">
                <a:ea typeface="Calibri" panose="020F0502020204030204" pitchFamily="34" charset="0"/>
                <a:cs typeface="Times New Roman" panose="02020603050405020304" pitchFamily="18" charset="0"/>
              </a:rPr>
              <a:t>LA SESSUALITA’: ENERGIA DI ATTRAZIONE</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5" name="Segnaposto contenuto 4">
            <a:extLst>
              <a:ext uri="{FF2B5EF4-FFF2-40B4-BE49-F238E27FC236}">
                <a16:creationId xmlns:a16="http://schemas.microsoft.com/office/drawing/2014/main" id="{0AD61EBE-A666-4C88-BAE7-7751EC641F47}"/>
              </a:ext>
            </a:extLst>
          </p:cNvPr>
          <p:cNvPicPr>
            <a:picLocks noGrp="1" noChangeAspect="1"/>
          </p:cNvPicPr>
          <p:nvPr>
            <p:ph idx="1"/>
          </p:nvPr>
        </p:nvPicPr>
        <p:blipFill>
          <a:blip r:embed="rId2"/>
          <a:stretch>
            <a:fillRect/>
          </a:stretch>
        </p:blipFill>
        <p:spPr>
          <a:xfrm>
            <a:off x="684212" y="849062"/>
            <a:ext cx="6860449" cy="5145337"/>
          </a:xfrm>
        </p:spPr>
      </p:pic>
      <p:sp>
        <p:nvSpPr>
          <p:cNvPr id="7" name="CasellaDiTesto 6">
            <a:extLst>
              <a:ext uri="{FF2B5EF4-FFF2-40B4-BE49-F238E27FC236}">
                <a16:creationId xmlns:a16="http://schemas.microsoft.com/office/drawing/2014/main" id="{5AD5E798-3D09-4901-8287-305969A2B72A}"/>
              </a:ext>
            </a:extLst>
          </p:cNvPr>
          <p:cNvSpPr txBox="1"/>
          <p:nvPr/>
        </p:nvSpPr>
        <p:spPr>
          <a:xfrm>
            <a:off x="8125097" y="2914288"/>
            <a:ext cx="3448595" cy="3170099"/>
          </a:xfrm>
          <a:prstGeom prst="rect">
            <a:avLst/>
          </a:prstGeom>
          <a:noFill/>
        </p:spPr>
        <p:txBody>
          <a:bodyPr wrap="square" rtlCol="0">
            <a:spAutoFit/>
          </a:bodyPr>
          <a:lstStyle/>
          <a:p>
            <a:r>
              <a:rPr lang="it-IT" sz="2000" dirty="0">
                <a:solidFill>
                  <a:srgbClr val="FFFF00"/>
                </a:solidFill>
                <a:latin typeface="Comic Sans MS" panose="030F0702030302020204" pitchFamily="66" charset="0"/>
              </a:rPr>
              <a:t>La sessualità è desiderio di completamento. L’alterità non è un’avversità, l’altro non è qualcuno che mi è contro, ma uno che mi corrisponde.</a:t>
            </a:r>
          </a:p>
          <a:p>
            <a:r>
              <a:rPr lang="it-IT" sz="2000" dirty="0">
                <a:solidFill>
                  <a:srgbClr val="FFFF00"/>
                </a:solidFill>
                <a:latin typeface="Comic Sans MS" panose="030F0702030302020204" pitchFamily="66" charset="0"/>
              </a:rPr>
              <a:t>Innanzitutto la sessualità si rende visibile, sperimentabile e comprensibile, nel corpo.</a:t>
            </a:r>
          </a:p>
        </p:txBody>
      </p:sp>
    </p:spTree>
    <p:extLst>
      <p:ext uri="{BB962C8B-B14F-4D97-AF65-F5344CB8AC3E}">
        <p14:creationId xmlns:p14="http://schemas.microsoft.com/office/powerpoint/2010/main" val="33458424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6FA0F7E-652A-4FD6-8B53-EF05D7760B33}"/>
              </a:ext>
            </a:extLst>
          </p:cNvPr>
          <p:cNvSpPr>
            <a:spLocks noGrp="1"/>
          </p:cNvSpPr>
          <p:nvPr>
            <p:ph idx="1"/>
          </p:nvPr>
        </p:nvSpPr>
        <p:spPr>
          <a:xfrm>
            <a:off x="560659" y="1219200"/>
            <a:ext cx="5943601" cy="5308600"/>
          </a:xfrm>
        </p:spPr>
        <p:txBody>
          <a:bodyPr>
            <a:normAutofit fontScale="85000" lnSpcReduction="10000"/>
          </a:bodyPr>
          <a:lstStyle/>
          <a:p>
            <a:pPr>
              <a:spcAft>
                <a:spcPts val="0"/>
              </a:spcAft>
            </a:pPr>
            <a:r>
              <a:rPr lang="it-IT"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Il corpo umano è perfettamente organizzato; chi l’ha pensato, creato, l’ha reso delicatissimo, merita un trattamento, una cura, non appena esteriore, ma globale.</a:t>
            </a:r>
          </a:p>
          <a:p>
            <a:pPr>
              <a:spcAft>
                <a:spcPts val="0"/>
              </a:spcAft>
            </a:pPr>
            <a:r>
              <a:rPr lang="it-IT"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Il corpo umano è l’espressione della bellezza dell’uomo, una bellezza da custodire e non sciupare, perché non c’è niente di materiale nell’uomo, che non sia spirituale. Il corpo è lo strumento concreto col quale lo spirito umano agisce e si esprime: non c’è niente di fisico, che non sia anche spirituale.</a:t>
            </a:r>
          </a:p>
          <a:p>
            <a:pPr>
              <a:spcAft>
                <a:spcPts val="0"/>
              </a:spcAft>
            </a:pPr>
            <a:r>
              <a:rPr lang="it-IT" i="1" dirty="0">
                <a:latin typeface="Comic Sans MS" panose="030F0702030302020204" pitchFamily="66" charset="0"/>
                <a:ea typeface="Calibri" panose="020F0502020204030204" pitchFamily="34" charset="0"/>
                <a:cs typeface="Times New Roman" panose="02020603050405020304" pitchFamily="18" charset="0"/>
              </a:rPr>
              <a:t>“In principio, l’uomo e la donna crescono reciprocamente l’uno per l’altro anche attraverso il loro corpo (che di fatto è lo strumento per donarsi) e attraverso quella “nudità” libera da vergogna. Se l’uomo e la donna cessano di essere reciprocamente dono disinteressato, come lo erano l’uno per l’altra, nel mistero della creazione, allora riconoscono di “essere nudi” (cfr. </a:t>
            </a:r>
            <a:r>
              <a:rPr lang="it-IT" i="1" dirty="0" err="1">
                <a:latin typeface="Comic Sans MS" panose="030F0702030302020204" pitchFamily="66" charset="0"/>
                <a:ea typeface="Calibri" panose="020F0502020204030204" pitchFamily="34" charset="0"/>
                <a:cs typeface="Times New Roman" panose="02020603050405020304" pitchFamily="18" charset="0"/>
              </a:rPr>
              <a:t>Gn</a:t>
            </a:r>
            <a:r>
              <a:rPr lang="it-IT" i="1" dirty="0">
                <a:latin typeface="Comic Sans MS" panose="030F0702030302020204" pitchFamily="66" charset="0"/>
                <a:ea typeface="Calibri" panose="020F0502020204030204" pitchFamily="34" charset="0"/>
                <a:cs typeface="Times New Roman" panose="02020603050405020304" pitchFamily="18" charset="0"/>
              </a:rPr>
              <a:t>. 3). Allora nascerà nei loro cuori la vergogna di quella nudità, che non avevano sentita nello stato di innocenza originaria”</a:t>
            </a:r>
            <a:r>
              <a:rPr lang="it-IT" dirty="0">
                <a:latin typeface="Comic Sans MS" panose="030F0702030302020204" pitchFamily="66" charset="0"/>
                <a:ea typeface="Calibri" panose="020F0502020204030204" pitchFamily="34" charset="0"/>
                <a:cs typeface="Times New Roman" panose="02020603050405020304" pitchFamily="18" charset="0"/>
              </a:rPr>
              <a:t> [Giovanni Paolo II, Catechesi sul matrimonio, 13/02/1980]</a:t>
            </a:r>
          </a:p>
          <a:p>
            <a:endParaRPr lang="it-IT" dirty="0"/>
          </a:p>
        </p:txBody>
      </p:sp>
      <p:pic>
        <p:nvPicPr>
          <p:cNvPr id="4" name="Immagine 3">
            <a:extLst>
              <a:ext uri="{FF2B5EF4-FFF2-40B4-BE49-F238E27FC236}">
                <a16:creationId xmlns:a16="http://schemas.microsoft.com/office/drawing/2014/main" id="{68CE3876-D3E1-4F45-BE00-24801FB41FBB}"/>
              </a:ext>
            </a:extLst>
          </p:cNvPr>
          <p:cNvPicPr>
            <a:picLocks noChangeAspect="1"/>
          </p:cNvPicPr>
          <p:nvPr/>
        </p:nvPicPr>
        <p:blipFill>
          <a:blip r:embed="rId2"/>
          <a:stretch>
            <a:fillRect/>
          </a:stretch>
        </p:blipFill>
        <p:spPr>
          <a:xfrm>
            <a:off x="6923314" y="1539079"/>
            <a:ext cx="4850743" cy="4668841"/>
          </a:xfrm>
          <a:prstGeom prst="rect">
            <a:avLst/>
          </a:prstGeom>
        </p:spPr>
      </p:pic>
    </p:spTree>
    <p:extLst>
      <p:ext uri="{BB962C8B-B14F-4D97-AF65-F5344CB8AC3E}">
        <p14:creationId xmlns:p14="http://schemas.microsoft.com/office/powerpoint/2010/main" val="39464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A0DFB2-030C-41A9-9179-6978C24E7822}"/>
              </a:ext>
            </a:extLst>
          </p:cNvPr>
          <p:cNvSpPr>
            <a:spLocks noGrp="1"/>
          </p:cNvSpPr>
          <p:nvPr>
            <p:ph type="title"/>
          </p:nvPr>
        </p:nvSpPr>
        <p:spPr>
          <a:xfrm>
            <a:off x="4997554" y="557108"/>
            <a:ext cx="6019800" cy="1143000"/>
          </a:xfrm>
        </p:spPr>
        <p:txBody>
          <a:bodyPr>
            <a:normAutofit fontScale="90000"/>
          </a:bodyPr>
          <a:lstStyle/>
          <a:p>
            <a:r>
              <a:rPr lang="it-IT" sz="3600" b="1" dirty="0">
                <a:ea typeface="Calibri" panose="020F0502020204030204" pitchFamily="34" charset="0"/>
                <a:cs typeface="Times New Roman" panose="02020603050405020304" pitchFamily="18" charset="0"/>
              </a:rPr>
              <a:t>LA TEOLOGIA DEL CORPO</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5" name="Content Placeholder 3">
            <a:extLst>
              <a:ext uri="{FF2B5EF4-FFF2-40B4-BE49-F238E27FC236}">
                <a16:creationId xmlns:a16="http://schemas.microsoft.com/office/drawing/2014/main" id="{60E16B88-E117-4030-886A-2B0DA7E711F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609" r="13609"/>
          <a:stretch>
            <a:fillRect/>
          </a:stretch>
        </p:blipFill>
        <p:spPr>
          <a:xfrm>
            <a:off x="484121" y="707923"/>
            <a:ext cx="4021839" cy="5604387"/>
          </a:xfrm>
          <a:prstGeom prst="snip2DiagRect">
            <a:avLst>
              <a:gd name="adj1" fmla="val 10815"/>
              <a:gd name="adj2" fmla="val 0"/>
            </a:avLst>
          </a:prstGeom>
        </p:spPr>
      </p:pic>
      <p:sp>
        <p:nvSpPr>
          <p:cNvPr id="4" name="Segnaposto testo 3">
            <a:extLst>
              <a:ext uri="{FF2B5EF4-FFF2-40B4-BE49-F238E27FC236}">
                <a16:creationId xmlns:a16="http://schemas.microsoft.com/office/drawing/2014/main" id="{9B8EF994-C97A-4799-97E4-6EB49627BD1E}"/>
              </a:ext>
            </a:extLst>
          </p:cNvPr>
          <p:cNvSpPr>
            <a:spLocks noGrp="1"/>
          </p:cNvSpPr>
          <p:nvPr>
            <p:ph type="body" sz="half" idx="2"/>
          </p:nvPr>
        </p:nvSpPr>
        <p:spPr>
          <a:xfrm>
            <a:off x="4722812" y="1700108"/>
            <a:ext cx="7052187" cy="4857446"/>
          </a:xfrm>
        </p:spPr>
        <p:txBody>
          <a:bodyPr>
            <a:normAutofit lnSpcReduction="10000"/>
          </a:bodyPr>
          <a:lstStyle/>
          <a:p>
            <a:pPr algn="ctr">
              <a:spcAft>
                <a:spcPts val="0"/>
              </a:spcAft>
            </a:pPr>
            <a:r>
              <a:rPr lang="it-IT" sz="18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Il corpo contiene un invito all’amore, è sponsale perché invita Adamo a dare se stesso a Eva e a riceverla come dono; lo stesso accade a Eva. Non soltanto unisce Adamo ed Eva su un piano orizzontale ma li vincola anche in senso verticale con il Creatore. Egli è la fonte grazie al quale sono un dono per loro stessi e per l’altro. (Giovanni Paolo II, Catechesi sul matrimonio)</a:t>
            </a:r>
          </a:p>
          <a:p>
            <a:pPr algn="ctr">
              <a:spcAft>
                <a:spcPts val="0"/>
              </a:spcAft>
            </a:pPr>
            <a:r>
              <a:rPr lang="it-IT" sz="1800" dirty="0">
                <a:latin typeface="Comic Sans MS" panose="030F0702030302020204" pitchFamily="66" charset="0"/>
                <a:ea typeface="Calibri" panose="020F0502020204030204" pitchFamily="34" charset="0"/>
                <a:cs typeface="Times New Roman" panose="02020603050405020304" pitchFamily="18" charset="0"/>
              </a:rPr>
              <a:t>Il corpo ci ricorda che dobbiamo morire ma soprattutto ci parla di vita, dell’amore, di apertura verso la pienezza. Più forte della morte è l’amore: ciò che è “indistruttibile” nell’essere umano è il suo rapporto con la Fonte della vita, scoperta nell’incontro amoroso tra uomo e donna.</a:t>
            </a:r>
          </a:p>
          <a:p>
            <a:pPr algn="ctr">
              <a:spcAft>
                <a:spcPts val="0"/>
              </a:spcAft>
            </a:pPr>
            <a:r>
              <a:rPr lang="it-IT" sz="18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Nella Resurrezione il corpo di Gesù ci mostra totalmente il Padre: è la pienezza del senso filiale del corpo. Gesù però è anche lo Sposo: il Suo darsi a Dio si realizza attraverso il Suo darsi alla Chiesa, morendo per coloro che il Padre gli ha affidato. Il Suo corpo resuscitato diventa espressione del Suo amore per gli uomini. Resurrezione come comunione perfetta: ognuno sarà totalmente aperto agli altri.</a:t>
            </a:r>
          </a:p>
          <a:p>
            <a:endParaRPr lang="it-IT" dirty="0"/>
          </a:p>
        </p:txBody>
      </p:sp>
    </p:spTree>
    <p:extLst>
      <p:ext uri="{BB962C8B-B14F-4D97-AF65-F5344CB8AC3E}">
        <p14:creationId xmlns:p14="http://schemas.microsoft.com/office/powerpoint/2010/main" val="9648519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5DBE23-27C7-4D52-B03D-F182D5388657}"/>
              </a:ext>
            </a:extLst>
          </p:cNvPr>
          <p:cNvSpPr>
            <a:spLocks noGrp="1"/>
          </p:cNvSpPr>
          <p:nvPr>
            <p:ph type="title"/>
          </p:nvPr>
        </p:nvSpPr>
        <p:spPr>
          <a:xfrm>
            <a:off x="642132" y="324464"/>
            <a:ext cx="7680959" cy="766916"/>
          </a:xfrm>
        </p:spPr>
        <p:txBody>
          <a:bodyPr/>
          <a:lstStyle/>
          <a:p>
            <a:r>
              <a:rPr lang="it-IT" sz="4800" b="1" dirty="0">
                <a:solidFill>
                  <a:srgbClr val="FFFF00"/>
                </a:solidFill>
                <a:ea typeface="Calibri" panose="020F0502020204030204" pitchFamily="34" charset="0"/>
                <a:cs typeface="Times New Roman" panose="02020603050405020304" pitchFamily="18" charset="0"/>
              </a:rPr>
              <a:t>AMARE E ESSERE AMATI</a:t>
            </a:r>
            <a:endParaRPr lang="it-IT" sz="3600" b="1" dirty="0">
              <a:solidFill>
                <a:srgbClr val="FFFF00"/>
              </a:solidFill>
            </a:endParaRPr>
          </a:p>
        </p:txBody>
      </p:sp>
      <p:pic>
        <p:nvPicPr>
          <p:cNvPr id="6" name="Segnaposto contenuto 5">
            <a:extLst>
              <a:ext uri="{FF2B5EF4-FFF2-40B4-BE49-F238E27FC236}">
                <a16:creationId xmlns:a16="http://schemas.microsoft.com/office/drawing/2014/main" id="{097C62E5-C7CA-413A-A452-A13CC5A2F6A8}"/>
              </a:ext>
            </a:extLst>
          </p:cNvPr>
          <p:cNvPicPr>
            <a:picLocks noGrp="1" noChangeAspect="1"/>
          </p:cNvPicPr>
          <p:nvPr>
            <p:ph idx="1"/>
          </p:nvPr>
        </p:nvPicPr>
        <p:blipFill>
          <a:blip r:embed="rId2"/>
          <a:stretch>
            <a:fillRect/>
          </a:stretch>
        </p:blipFill>
        <p:spPr>
          <a:xfrm>
            <a:off x="8287274" y="-53019"/>
            <a:ext cx="3904726" cy="6911019"/>
          </a:xfrm>
        </p:spPr>
      </p:pic>
      <p:sp>
        <p:nvSpPr>
          <p:cNvPr id="4" name="Segnaposto testo 3">
            <a:extLst>
              <a:ext uri="{FF2B5EF4-FFF2-40B4-BE49-F238E27FC236}">
                <a16:creationId xmlns:a16="http://schemas.microsoft.com/office/drawing/2014/main" id="{1566470F-4DE2-418C-9811-6E00D137DB83}"/>
              </a:ext>
            </a:extLst>
          </p:cNvPr>
          <p:cNvSpPr>
            <a:spLocks noGrp="1"/>
          </p:cNvSpPr>
          <p:nvPr>
            <p:ph type="body" sz="half" idx="2"/>
          </p:nvPr>
        </p:nvSpPr>
        <p:spPr>
          <a:xfrm>
            <a:off x="383459" y="1312606"/>
            <a:ext cx="7454256" cy="5147188"/>
          </a:xfrm>
        </p:spPr>
        <p:txBody>
          <a:bodyPr>
            <a:normAutofit fontScale="70000" lnSpcReduction="20000"/>
          </a:bodyPr>
          <a:lstStyle/>
          <a:p>
            <a:r>
              <a:rPr lang="it-IT" sz="2600" dirty="0">
                <a:latin typeface="Comic Sans MS" panose="030F0702030302020204" pitchFamily="66" charset="0"/>
                <a:ea typeface="Calibri" panose="020F0502020204030204" pitchFamily="34" charset="0"/>
                <a:cs typeface="Times New Roman" panose="02020603050405020304" pitchFamily="18" charset="0"/>
              </a:rPr>
              <a:t>L’energia di attrazione sessuale indica la scelta che io pongo in te: non si sceglie senza considerare fino in fondo la convenienza positiva della scelta. </a:t>
            </a:r>
          </a:p>
          <a:p>
            <a:r>
              <a:rPr lang="it-IT" sz="2600" i="1" dirty="0">
                <a:latin typeface="Comic Sans MS" panose="030F0702030302020204" pitchFamily="66" charset="0"/>
                <a:ea typeface="Calibri" panose="020F0502020204030204" pitchFamily="34" charset="0"/>
                <a:cs typeface="Times New Roman" panose="02020603050405020304" pitchFamily="18" charset="0"/>
              </a:rPr>
              <a:t>“Non voler raccogliere il tuo grano quando è ancora erba”.</a:t>
            </a:r>
            <a:endParaRPr lang="it-IT" sz="2600" dirty="0">
              <a:latin typeface="Comic Sans MS" panose="030F0702030302020204" pitchFamily="66" charset="0"/>
              <a:ea typeface="Calibri" panose="020F0502020204030204" pitchFamily="34" charset="0"/>
              <a:cs typeface="Times New Roman" panose="02020603050405020304" pitchFamily="18" charset="0"/>
            </a:endParaRPr>
          </a:p>
          <a:p>
            <a:r>
              <a:rPr lang="it-IT" sz="2700" dirty="0">
                <a:solidFill>
                  <a:srgbClr val="FFFF00"/>
                </a:solidFill>
                <a:latin typeface="+mn-lt"/>
                <a:ea typeface="Calibri" panose="020F0502020204030204" pitchFamily="34" charset="0"/>
                <a:cs typeface="Times New Roman" panose="02020603050405020304" pitchFamily="18" charset="0"/>
              </a:rPr>
              <a:t>Il desiderio di amare ed essere amato attraversa tutte le età, è un bisogno che riguarda tutti. Non è vero che bisogna parlare della sessualità e dell’amore solo agli adolescenti, bisogna parlarne sempre e a tutti, perché l’educazione dell’affettività riguarda in una determinata maniera i bambini, i ragazzi, i giovani, ancor più riguarda gli adulti che sono in maggioranza completamente disinformati e vivono spesso rapporti volgari, istintivi, improvvisati. C’è un grande analfabetismo affettivo.</a:t>
            </a:r>
          </a:p>
          <a:p>
            <a:r>
              <a:rPr lang="it-IT" sz="2600" i="1" dirty="0">
                <a:latin typeface="Comic Sans MS" panose="030F0702030302020204" pitchFamily="66" charset="0"/>
                <a:ea typeface="Calibri" panose="020F0502020204030204" pitchFamily="34" charset="0"/>
                <a:cs typeface="Times New Roman" panose="02020603050405020304" pitchFamily="18" charset="0"/>
              </a:rPr>
              <a:t>“Volti, occhi intensi, fiori non sbocciati, peccato se vi calpestassero, voglio vedere i vostri colori, peccato se li spegnessero, voglio dirvi dove puntare lo sguardo, i vostri occhi sono bellissimi, sono di una grandezza immensa, mi commuovono.</a:t>
            </a:r>
            <a:r>
              <a:rPr lang="it-IT" sz="2600" dirty="0">
                <a:latin typeface="Comic Sans MS" panose="030F0702030302020204" pitchFamily="66" charset="0"/>
                <a:ea typeface="Calibri" panose="020F0502020204030204" pitchFamily="34" charset="0"/>
                <a:cs typeface="Times New Roman" panose="02020603050405020304" pitchFamily="18" charset="0"/>
              </a:rPr>
              <a:t> [don Agostino, Ai giovani]</a:t>
            </a:r>
          </a:p>
          <a:p>
            <a:r>
              <a:rPr lang="it-IT" sz="2600" i="1" dirty="0">
                <a:latin typeface="Comic Sans MS" panose="030F0702030302020204" pitchFamily="66" charset="0"/>
                <a:ea typeface="Calibri" panose="020F0502020204030204" pitchFamily="34" charset="0"/>
                <a:cs typeface="Times New Roman" panose="02020603050405020304" pitchFamily="18" charset="0"/>
              </a:rPr>
              <a:t>“</a:t>
            </a:r>
            <a:r>
              <a:rPr lang="it-IT" sz="2600" i="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Non sapete che il vostro corpo è il tempio dello Spirito Santo?</a:t>
            </a:r>
            <a:r>
              <a:rPr lang="it-IT" sz="26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[1 </a:t>
            </a:r>
            <a:r>
              <a:rPr lang="it-IT" sz="2600" dirty="0" err="1">
                <a:solidFill>
                  <a:srgbClr val="FFFF00"/>
                </a:solidFill>
                <a:latin typeface="Comic Sans MS" panose="030F0702030302020204" pitchFamily="66" charset="0"/>
                <a:ea typeface="Calibri" panose="020F0502020204030204" pitchFamily="34" charset="0"/>
                <a:cs typeface="Times New Roman" panose="02020603050405020304" pitchFamily="18" charset="0"/>
              </a:rPr>
              <a:t>Cor</a:t>
            </a:r>
            <a:r>
              <a:rPr lang="it-IT" sz="26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6,19]</a:t>
            </a:r>
          </a:p>
          <a:p>
            <a:endParaRPr lang="it-IT" dirty="0"/>
          </a:p>
        </p:txBody>
      </p:sp>
    </p:spTree>
    <p:extLst>
      <p:ext uri="{BB962C8B-B14F-4D97-AF65-F5344CB8AC3E}">
        <p14:creationId xmlns:p14="http://schemas.microsoft.com/office/powerpoint/2010/main" val="43629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437</TotalTime>
  <Words>5551</Words>
  <Application>Microsoft Office PowerPoint</Application>
  <PresentationFormat>Widescreen</PresentationFormat>
  <Paragraphs>193</Paragraphs>
  <Slides>43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43</vt:i4>
      </vt:variant>
    </vt:vector>
  </HeadingPairs>
  <TitlesOfParts>
    <vt:vector size="52" baseType="lpstr">
      <vt:lpstr>Arial</vt:lpstr>
      <vt:lpstr>Calibri</vt:lpstr>
      <vt:lpstr>Century Gothic</vt:lpstr>
      <vt:lpstr>Comic Sans MS</vt:lpstr>
      <vt:lpstr>Eras Demi ITC</vt:lpstr>
      <vt:lpstr>Times New Roman</vt:lpstr>
      <vt:lpstr>Wingdings</vt:lpstr>
      <vt:lpstr>Wingdings 3</vt:lpstr>
      <vt:lpstr>Ione</vt:lpstr>
      <vt:lpstr>La bellezza dell’amore</vt:lpstr>
      <vt:lpstr>AMORE, AMORE </vt:lpstr>
      <vt:lpstr>NON SI VIVE SENZA AMORE</vt:lpstr>
      <vt:lpstr>Presentazione standard di PowerPoint</vt:lpstr>
      <vt:lpstr>L’AMORE E’ USCIRE  DA SE STESSI </vt:lpstr>
      <vt:lpstr>LA SESSUALITA’: ENERGIA DI ATTRAZIONE </vt:lpstr>
      <vt:lpstr>Presentazione standard di PowerPoint</vt:lpstr>
      <vt:lpstr>LA TEOLOGIA DEL CORPO </vt:lpstr>
      <vt:lpstr>AMARE E ESSERE AMATI</vt:lpstr>
      <vt:lpstr>LE PAROLE DELL’AMORE STORGE’,  EROS E PHILIA </vt:lpstr>
      <vt:lpstr>AGAPE E CHARIS</vt:lpstr>
      <vt:lpstr>NON MI SONO FATTO DA SOLO La filosofia presocratica ha impostato il pensiero occidentale fondandolo su due categorie importantissime. </vt:lpstr>
      <vt:lpstr>“L’amore è volere il trionfo dell’altro”  (Eric Fromm)</vt:lpstr>
      <vt:lpstr>IO SONO “ TU CHE MI FAI “ </vt:lpstr>
      <vt:lpstr>Presentazione standard di PowerPoint</vt:lpstr>
      <vt:lpstr>LA CURA DI SE’</vt:lpstr>
      <vt:lpstr>ESSERE MASCHIO, ESSERE FEMMINA</vt:lpstr>
      <vt:lpstr>Presentazione standard di PowerPoint</vt:lpstr>
      <vt:lpstr>LA VITA HA UN VALORE ASSOLUTO</vt:lpstr>
      <vt:lpstr>Presentazione standard di PowerPoint</vt:lpstr>
      <vt:lpstr> LA LEGGE NATURALE INSCRITTA NEL CUORE DELL’UOMO</vt:lpstr>
      <vt:lpstr>LA LEGGE DI DIO E’  PER IL BENE DELL’UOMO </vt:lpstr>
      <vt:lpstr>L’AFFETTIVITA’</vt:lpstr>
      <vt:lpstr>LA MATURITA’ SESSUALE E’ LA PATERNITA’</vt:lpstr>
      <vt:lpstr>LA MATURITA’ SESSUALE E’ LA MATERNITA’</vt:lpstr>
      <vt:lpstr>ESSERE FIGLI E’ UN DATO DI FATTO</vt:lpstr>
      <vt:lpstr>LA LIBERTA’ LIBERATA</vt:lpstr>
      <vt:lpstr> L’INNAMORAMENTO</vt:lpstr>
      <vt:lpstr>Presentazione standard di PowerPoint</vt:lpstr>
      <vt:lpstr>INNAMORAMENTO E AMORE</vt:lpstr>
      <vt:lpstr>Presentazione standard di PowerPoint</vt:lpstr>
      <vt:lpstr>LA PIENEZZA DELL’AMORE </vt:lpstr>
      <vt:lpstr>L’AMORE CONSACRA LA VITA</vt:lpstr>
      <vt:lpstr>VIVERE UNA MENTALITA’ NUZIALE</vt:lpstr>
      <vt:lpstr>LA DECISIONE DA PRENDERE</vt:lpstr>
      <vt:lpstr>LA CASTITA’, VERTICE DELL’AMORE </vt:lpstr>
      <vt:lpstr>Presentazione standard di PowerPoint</vt:lpstr>
      <vt:lpstr>L’AMORE E’ UN CAMMINO </vt:lpstr>
      <vt:lpstr>Presentazione standard di PowerPoint</vt:lpstr>
      <vt:lpstr>ELENCO DELLE IMMAGINI</vt:lpstr>
      <vt:lpstr>Presentazione standard di PowerPoint</vt:lpstr>
      <vt:lpstr>La bellezza dell’amore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bellezzadell’amore</dc:title>
  <dc:creator>DONPI PC</dc:creator>
  <cp:lastModifiedBy>DONPI PC</cp:lastModifiedBy>
  <cp:revision>61</cp:revision>
  <dcterms:created xsi:type="dcterms:W3CDTF">2017-10-07T13:55:25Z</dcterms:created>
  <dcterms:modified xsi:type="dcterms:W3CDTF">2017-10-10T17:19:32Z</dcterms:modified>
</cp:coreProperties>
</file>